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8"/>
  </p:notesMasterIdLst>
  <p:sldIdLst>
    <p:sldId id="346" r:id="rId2"/>
    <p:sldId id="516" r:id="rId3"/>
    <p:sldId id="517" r:id="rId4"/>
    <p:sldId id="519" r:id="rId5"/>
    <p:sldId id="520" r:id="rId6"/>
    <p:sldId id="521" r:id="rId7"/>
    <p:sldId id="523" r:id="rId8"/>
    <p:sldId id="522" r:id="rId9"/>
    <p:sldId id="525" r:id="rId10"/>
    <p:sldId id="526" r:id="rId11"/>
    <p:sldId id="527" r:id="rId12"/>
    <p:sldId id="528" r:id="rId13"/>
    <p:sldId id="531" r:id="rId14"/>
    <p:sldId id="529" r:id="rId15"/>
    <p:sldId id="530" r:id="rId16"/>
    <p:sldId id="533" r:id="rId17"/>
    <p:sldId id="535" r:id="rId18"/>
    <p:sldId id="536" r:id="rId19"/>
    <p:sldId id="537" r:id="rId20"/>
    <p:sldId id="538" r:id="rId21"/>
    <p:sldId id="539" r:id="rId22"/>
    <p:sldId id="540" r:id="rId23"/>
    <p:sldId id="541" r:id="rId24"/>
    <p:sldId id="543" r:id="rId25"/>
    <p:sldId id="546" r:id="rId26"/>
    <p:sldId id="545" r:id="rId27"/>
    <p:sldId id="547" r:id="rId28"/>
    <p:sldId id="548" r:id="rId29"/>
    <p:sldId id="550" r:id="rId30"/>
    <p:sldId id="2551" r:id="rId31"/>
    <p:sldId id="555" r:id="rId32"/>
    <p:sldId id="556" r:id="rId33"/>
    <p:sldId id="2543" r:id="rId34"/>
    <p:sldId id="620" r:id="rId35"/>
    <p:sldId id="619" r:id="rId36"/>
    <p:sldId id="621" r:id="rId37"/>
    <p:sldId id="622" r:id="rId38"/>
    <p:sldId id="623" r:id="rId39"/>
    <p:sldId id="624" r:id="rId40"/>
    <p:sldId id="625" r:id="rId41"/>
    <p:sldId id="626" r:id="rId42"/>
    <p:sldId id="627" r:id="rId43"/>
    <p:sldId id="628" r:id="rId44"/>
    <p:sldId id="629" r:id="rId45"/>
    <p:sldId id="630" r:id="rId46"/>
    <p:sldId id="631" r:id="rId47"/>
    <p:sldId id="632" r:id="rId48"/>
    <p:sldId id="633" r:id="rId49"/>
    <p:sldId id="634" r:id="rId50"/>
    <p:sldId id="635" r:id="rId51"/>
    <p:sldId id="639" r:id="rId52"/>
    <p:sldId id="641" r:id="rId53"/>
    <p:sldId id="697" r:id="rId54"/>
    <p:sldId id="642" r:id="rId55"/>
    <p:sldId id="636" r:id="rId56"/>
    <p:sldId id="643" r:id="rId57"/>
    <p:sldId id="644" r:id="rId58"/>
    <p:sldId id="645" r:id="rId59"/>
    <p:sldId id="696" r:id="rId60"/>
    <p:sldId id="698" r:id="rId61"/>
    <p:sldId id="646" r:id="rId62"/>
    <p:sldId id="652" r:id="rId63"/>
    <p:sldId id="648" r:id="rId64"/>
    <p:sldId id="649" r:id="rId65"/>
    <p:sldId id="650" r:id="rId66"/>
    <p:sldId id="449" r:id="rId67"/>
    <p:sldId id="651" r:id="rId68"/>
    <p:sldId id="2548" r:id="rId69"/>
    <p:sldId id="456" r:id="rId70"/>
    <p:sldId id="2546" r:id="rId71"/>
    <p:sldId id="654" r:id="rId72"/>
    <p:sldId id="457" r:id="rId73"/>
    <p:sldId id="655" r:id="rId74"/>
    <p:sldId id="463" r:id="rId75"/>
    <p:sldId id="2547" r:id="rId76"/>
    <p:sldId id="462" r:id="rId77"/>
    <p:sldId id="699" r:id="rId78"/>
    <p:sldId id="640" r:id="rId79"/>
    <p:sldId id="657" r:id="rId80"/>
    <p:sldId id="656" r:id="rId81"/>
    <p:sldId id="658" r:id="rId82"/>
    <p:sldId id="470" r:id="rId83"/>
    <p:sldId id="638" r:id="rId84"/>
    <p:sldId id="2549" r:id="rId85"/>
    <p:sldId id="653" r:id="rId86"/>
    <p:sldId id="2550" r:id="rId87"/>
    <p:sldId id="659" r:id="rId88"/>
    <p:sldId id="660" r:id="rId89"/>
    <p:sldId id="661" r:id="rId90"/>
    <p:sldId id="662" r:id="rId91"/>
    <p:sldId id="663" r:id="rId92"/>
    <p:sldId id="664" r:id="rId93"/>
    <p:sldId id="665" r:id="rId94"/>
    <p:sldId id="666" r:id="rId95"/>
    <p:sldId id="667" r:id="rId96"/>
    <p:sldId id="668" r:id="rId97"/>
    <p:sldId id="478" r:id="rId98"/>
    <p:sldId id="670" r:id="rId99"/>
    <p:sldId id="684" r:id="rId100"/>
    <p:sldId id="669" r:id="rId101"/>
    <p:sldId id="671" r:id="rId102"/>
    <p:sldId id="672" r:id="rId103"/>
    <p:sldId id="673" r:id="rId104"/>
    <p:sldId id="674" r:id="rId105"/>
    <p:sldId id="675" r:id="rId106"/>
    <p:sldId id="676" r:id="rId107"/>
    <p:sldId id="682" r:id="rId108"/>
    <p:sldId id="686" r:id="rId109"/>
    <p:sldId id="683" r:id="rId110"/>
    <p:sldId id="685" r:id="rId111"/>
    <p:sldId id="677" r:id="rId112"/>
    <p:sldId id="678" r:id="rId113"/>
    <p:sldId id="679" r:id="rId114"/>
    <p:sldId id="680" r:id="rId115"/>
    <p:sldId id="681" r:id="rId116"/>
    <p:sldId id="687" r:id="rId117"/>
    <p:sldId id="688" r:id="rId118"/>
    <p:sldId id="689" r:id="rId119"/>
    <p:sldId id="690" r:id="rId120"/>
    <p:sldId id="695" r:id="rId121"/>
    <p:sldId id="692" r:id="rId122"/>
    <p:sldId id="693" r:id="rId123"/>
    <p:sldId id="694" r:id="rId124"/>
    <p:sldId id="720" r:id="rId125"/>
    <p:sldId id="700" r:id="rId126"/>
    <p:sldId id="701" r:id="rId127"/>
    <p:sldId id="702" r:id="rId128"/>
    <p:sldId id="703" r:id="rId129"/>
    <p:sldId id="704" r:id="rId130"/>
    <p:sldId id="721" r:id="rId131"/>
    <p:sldId id="705" r:id="rId132"/>
    <p:sldId id="706" r:id="rId133"/>
    <p:sldId id="707" r:id="rId134"/>
    <p:sldId id="722" r:id="rId135"/>
    <p:sldId id="723" r:id="rId136"/>
    <p:sldId id="709" r:id="rId137"/>
    <p:sldId id="710" r:id="rId138"/>
    <p:sldId id="711" r:id="rId139"/>
    <p:sldId id="712" r:id="rId140"/>
    <p:sldId id="724" r:id="rId141"/>
    <p:sldId id="725" r:id="rId142"/>
    <p:sldId id="713" r:id="rId143"/>
    <p:sldId id="726" r:id="rId144"/>
    <p:sldId id="727" r:id="rId145"/>
    <p:sldId id="715" r:id="rId146"/>
    <p:sldId id="716" r:id="rId147"/>
    <p:sldId id="729" r:id="rId148"/>
    <p:sldId id="2544" r:id="rId149"/>
    <p:sldId id="2545" r:id="rId150"/>
    <p:sldId id="730" r:id="rId151"/>
    <p:sldId id="717" r:id="rId152"/>
    <p:sldId id="718" r:id="rId153"/>
    <p:sldId id="731" r:id="rId154"/>
    <p:sldId id="732" r:id="rId155"/>
    <p:sldId id="733" r:id="rId156"/>
    <p:sldId id="734" r:id="rId157"/>
    <p:sldId id="735" r:id="rId158"/>
    <p:sldId id="736" r:id="rId159"/>
    <p:sldId id="741" r:id="rId160"/>
    <p:sldId id="740" r:id="rId161"/>
    <p:sldId id="737" r:id="rId162"/>
    <p:sldId id="738" r:id="rId163"/>
    <p:sldId id="739" r:id="rId164"/>
    <p:sldId id="747" r:id="rId165"/>
    <p:sldId id="748" r:id="rId166"/>
    <p:sldId id="749" r:id="rId167"/>
    <p:sldId id="750" r:id="rId168"/>
    <p:sldId id="751" r:id="rId169"/>
    <p:sldId id="752" r:id="rId170"/>
    <p:sldId id="753" r:id="rId171"/>
    <p:sldId id="758" r:id="rId172"/>
    <p:sldId id="759" r:id="rId173"/>
    <p:sldId id="754" r:id="rId174"/>
    <p:sldId id="760" r:id="rId175"/>
    <p:sldId id="755" r:id="rId176"/>
    <p:sldId id="756" r:id="rId177"/>
    <p:sldId id="761" r:id="rId178"/>
    <p:sldId id="757" r:id="rId179"/>
    <p:sldId id="762" r:id="rId180"/>
    <p:sldId id="788" r:id="rId181"/>
    <p:sldId id="763" r:id="rId182"/>
    <p:sldId id="789" r:id="rId183"/>
    <p:sldId id="764" r:id="rId184"/>
    <p:sldId id="765" r:id="rId185"/>
    <p:sldId id="766" r:id="rId186"/>
    <p:sldId id="767" r:id="rId187"/>
    <p:sldId id="768" r:id="rId188"/>
    <p:sldId id="769" r:id="rId189"/>
    <p:sldId id="790" r:id="rId190"/>
    <p:sldId id="770" r:id="rId191"/>
    <p:sldId id="771" r:id="rId192"/>
    <p:sldId id="772" r:id="rId193"/>
    <p:sldId id="773" r:id="rId194"/>
    <p:sldId id="774" r:id="rId195"/>
    <p:sldId id="775" r:id="rId196"/>
    <p:sldId id="776" r:id="rId197"/>
    <p:sldId id="777" r:id="rId198"/>
    <p:sldId id="778" r:id="rId199"/>
    <p:sldId id="2552" r:id="rId200"/>
    <p:sldId id="791" r:id="rId201"/>
    <p:sldId id="779" r:id="rId202"/>
    <p:sldId id="780" r:id="rId203"/>
    <p:sldId id="781" r:id="rId204"/>
    <p:sldId id="809" r:id="rId205"/>
    <p:sldId id="782" r:id="rId206"/>
    <p:sldId id="783" r:id="rId207"/>
    <p:sldId id="784" r:id="rId208"/>
    <p:sldId id="785" r:id="rId209"/>
    <p:sldId id="786" r:id="rId210"/>
    <p:sldId id="787" r:id="rId211"/>
    <p:sldId id="792" r:id="rId212"/>
    <p:sldId id="793" r:id="rId213"/>
    <p:sldId id="794" r:id="rId214"/>
    <p:sldId id="795" r:id="rId215"/>
    <p:sldId id="796" r:id="rId216"/>
    <p:sldId id="797" r:id="rId217"/>
    <p:sldId id="798" r:id="rId218"/>
    <p:sldId id="799" r:id="rId219"/>
    <p:sldId id="800" r:id="rId220"/>
    <p:sldId id="801" r:id="rId221"/>
    <p:sldId id="802" r:id="rId222"/>
    <p:sldId id="803" r:id="rId223"/>
    <p:sldId id="804" r:id="rId224"/>
    <p:sldId id="805" r:id="rId225"/>
    <p:sldId id="810" r:id="rId226"/>
    <p:sldId id="806" r:id="rId227"/>
    <p:sldId id="807" r:id="rId228"/>
    <p:sldId id="808" r:id="rId229"/>
    <p:sldId id="811" r:id="rId230"/>
    <p:sldId id="812" r:id="rId231"/>
    <p:sldId id="813" r:id="rId232"/>
    <p:sldId id="814" r:id="rId233"/>
    <p:sldId id="815" r:id="rId234"/>
    <p:sldId id="816" r:id="rId235"/>
    <p:sldId id="817" r:id="rId236"/>
    <p:sldId id="345" r:id="rId237"/>
  </p:sldIdLst>
  <p:sldSz cx="12192000" cy="6858000"/>
  <p:notesSz cx="6858000" cy="9144000"/>
  <p:embeddedFontLst>
    <p:embeddedFont>
      <p:font typeface="강한공군체 Medium" panose="020B0600000101010101" pitchFamily="50" charset="-127"/>
      <p:regular r:id="rId239"/>
    </p:embeddedFont>
    <p:embeddedFont>
      <p:font typeface="맑은 고딕" panose="020B0503020000020004" pitchFamily="50" charset="-127"/>
      <p:regular r:id="rId240"/>
      <p:bold r:id="rId241"/>
    </p:embeddedFont>
    <p:embeddedFont>
      <p:font typeface="Calibri" panose="020F0502020204030204" pitchFamily="34" charset="0"/>
      <p:regular r:id="rId242"/>
      <p:bold r:id="rId243"/>
      <p:italic r:id="rId244"/>
      <p:boldItalic r:id="rId245"/>
    </p:embeddedFont>
    <p:embeddedFont>
      <p:font typeface="Consolas" panose="020B0609020204030204" pitchFamily="49" charset="0"/>
      <p:regular r:id="rId246"/>
      <p:bold r:id="rId247"/>
      <p:italic r:id="rId248"/>
      <p:boldItalic r:id="rId249"/>
    </p:embeddedFont>
    <p:embeddedFont>
      <p:font typeface="Mosk Bold 700" panose="02000506000000020004" pitchFamily="2" charset="0"/>
      <p:bold r:id="rId250"/>
    </p:embeddedFont>
    <p:embeddedFont>
      <p:font typeface="ROKAF SLAB SERIF MEDIUM" panose="020B0600000101010101" pitchFamily="50" charset="-127"/>
      <p:regular r:id="rId2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4B7E"/>
    <a:srgbClr val="AA4027"/>
    <a:srgbClr val="581706"/>
    <a:srgbClr val="8556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46" autoAdjust="0"/>
    <p:restoredTop sz="94660"/>
  </p:normalViewPr>
  <p:slideViewPr>
    <p:cSldViewPr snapToGrid="0">
      <p:cViewPr>
        <p:scale>
          <a:sx n="66" d="100"/>
          <a:sy n="66" d="100"/>
        </p:scale>
        <p:origin x="2424" y="10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font" Target="fonts/font9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font" Target="fonts/font10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notesMaster" Target="notesMasters/notesMaster1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font" Target="fonts/font11.fntdata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font" Target="fonts/font1.fntdata"/><Relationship Id="rId250" Type="http://schemas.openxmlformats.org/officeDocument/2006/relationships/font" Target="fonts/font12.fntdata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font" Target="fonts/font2.fntdata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font" Target="fonts/font13.fntdata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font" Target="fonts/font3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presProps" Target="pres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font" Target="fonts/font4.fntdata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font" Target="fonts/font5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theme" Target="theme/theme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font" Target="fonts/font6.fntdata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tableStyles" Target="tableStyles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font" Target="fonts/font7.fntdata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font" Target="fonts/font8.fntdata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01/31/2023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후보 개념</a:t>
            </a:r>
            <a:r>
              <a:rPr lang="en-US" altLang="ko-KR" dirty="0"/>
              <a:t>, </a:t>
            </a:r>
            <a:r>
              <a:rPr lang="ko-KR" altLang="en-US" dirty="0"/>
              <a:t>글꼴 </a:t>
            </a:r>
            <a:r>
              <a:rPr lang="en-US" altLang="ko-KR" dirty="0"/>
              <a:t>1</a:t>
            </a:r>
            <a:r>
              <a:rPr lang="ko-KR" altLang="en-US" dirty="0"/>
              <a:t>부터 시도</a:t>
            </a:r>
            <a:r>
              <a:rPr lang="en-US" altLang="ko-KR" dirty="0"/>
              <a:t>, </a:t>
            </a:r>
            <a:r>
              <a:rPr lang="ko-KR" altLang="en-US" dirty="0"/>
              <a:t>네이버 폰트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157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570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X</a:t>
            </a:r>
            <a:r>
              <a:rPr lang="ko-KR" altLang="en-US" dirty="0"/>
              <a:t>축 </a:t>
            </a:r>
            <a:r>
              <a:rPr lang="en-US" altLang="ko-KR" dirty="0"/>
              <a:t>y</a:t>
            </a:r>
            <a:r>
              <a:rPr lang="ko-KR" altLang="en-US" dirty="0"/>
              <a:t>축 시작 방향이 다른 점 </a:t>
            </a:r>
            <a:r>
              <a:rPr lang="ko-KR" altLang="en-US" dirty="0" err="1"/>
              <a:t>알려드리기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169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95935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175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739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KAF SLAB SERIF MEDIUM" panose="020B0600000101010101" pitchFamily="34" charset="-127"/>
                <a:ea typeface="ROKAF SLAB SERIF MEDIUM" panose="020B0600000101010101" pitchFamily="34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KAF SLAB SERIF MEDIUM" panose="020B0600000101010101" pitchFamily="34" charset="-127"/>
                <a:ea typeface="ROKAF SLAB SERIF MEDIUM" panose="020B0600000101010101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KAF SLAB SERIF MEDIUM" panose="020B0600000101010101" pitchFamily="34" charset="-127"/>
                <a:ea typeface="ROKAF SLAB SERIF MEDIUM" panose="020B0600000101010101" pitchFamily="34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 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개발자 양성 프로젝트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Mosk Bold 700" panose="02000506000000020004" pitchFamily="2" charset="0"/>
              </a:rPr>
              <a:t>with</a:t>
            </a:r>
            <a:endParaRPr lang="ko-KR" altLang="en-US" sz="54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2588910-822A-DA10-E94D-66A0D1780981}"/>
              </a:ext>
            </a:extLst>
          </p:cNvPr>
          <p:cNvGrpSpPr/>
          <p:nvPr/>
        </p:nvGrpSpPr>
        <p:grpSpPr>
          <a:xfrm>
            <a:off x="235971" y="330821"/>
            <a:ext cx="10755490" cy="6196358"/>
            <a:chOff x="235971" y="330821"/>
            <a:chExt cx="10755490" cy="619635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652B823-D676-B42E-2ED2-770CFA5BC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5971" y="330821"/>
              <a:ext cx="10606200" cy="619635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D4E71AE-06DE-3A26-6523-14B60B1FD33E}"/>
                </a:ext>
              </a:extLst>
            </p:cNvPr>
            <p:cNvSpPr/>
            <p:nvPr/>
          </p:nvSpPr>
          <p:spPr>
            <a:xfrm>
              <a:off x="9937102" y="4521098"/>
              <a:ext cx="1054359" cy="2006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1905641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43CAE6-D1B6-2172-97F3-7FF39CE40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289" y="1330822"/>
            <a:ext cx="8711422" cy="419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251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C2FCE3B-0FCC-B7A7-CAFC-CCF6F5731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71" y="336703"/>
            <a:ext cx="9346194" cy="618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01668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F4A6F48-20CD-53DF-FD1E-500084C4A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57" y="454980"/>
            <a:ext cx="10067354" cy="594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977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737E28B-5AEC-8641-BDB2-C37B9F1AC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54" y="611537"/>
            <a:ext cx="8942519" cy="563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7886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36115C0-5BB3-BEC0-38B8-081B09864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48" y="419470"/>
            <a:ext cx="8553078" cy="601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6521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C36F538-A077-98D8-312E-8B8D01A07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01" y="503808"/>
            <a:ext cx="8384347" cy="585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6645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4387284-DDDA-96CC-EDCF-0001DE53F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946" y="1725094"/>
            <a:ext cx="8004305" cy="3656386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912B9E51-FB0A-72FC-BD53-9970669A7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Padding, </a:t>
            </a:r>
            <a:r>
              <a:rPr lang="ko-KR" altLang="en-US" dirty="0"/>
              <a:t>단축 속성 정리</a:t>
            </a:r>
          </a:p>
        </p:txBody>
      </p:sp>
    </p:spTree>
    <p:extLst>
      <p:ext uri="{BB962C8B-B14F-4D97-AF65-F5344CB8AC3E}">
        <p14:creationId xmlns:p14="http://schemas.microsoft.com/office/powerpoint/2010/main" val="409808319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A024CD7-521C-35D0-3DBF-99B24AC0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Padding, </a:t>
            </a:r>
            <a:r>
              <a:rPr lang="ko-KR" altLang="en-US" dirty="0"/>
              <a:t>개별 속성 정리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83B05E-313D-70C9-FBB2-AB76D01FE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023" y="1874597"/>
            <a:ext cx="6788731" cy="414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9259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>
            <a:extLst>
              <a:ext uri="{FF2B5EF4-FFF2-40B4-BE49-F238E27FC236}">
                <a16:creationId xmlns:a16="http://schemas.microsoft.com/office/drawing/2014/main" id="{56569726-5567-7C02-746B-DB35B6ED5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inline padding,</a:t>
            </a:r>
            <a:r>
              <a:rPr lang="en-US" altLang="ko-KR" dirty="0"/>
              <a:t> </a:t>
            </a:r>
            <a:r>
              <a:rPr lang="ko-KR" altLang="en-US" dirty="0"/>
              <a:t>세로는 배경색만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A16FB1-AB58-C33A-6B81-2323710FA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99" y="1325563"/>
            <a:ext cx="4782217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390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padding </a:t>
            </a:r>
            <a:r>
              <a:rPr lang="ko-KR" altLang="en-US" dirty="0"/>
              <a:t>단축 속성 전부 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Div</a:t>
            </a:r>
            <a:r>
              <a:rPr lang="ko-KR" altLang="en-US" dirty="0"/>
              <a:t>를 </a:t>
            </a:r>
            <a:r>
              <a:rPr lang="en-US" altLang="ko-KR" dirty="0"/>
              <a:t>100px </a:t>
            </a:r>
            <a:r>
              <a:rPr lang="en-US" altLang="ko-KR" dirty="0" err="1"/>
              <a:t>100px</a:t>
            </a:r>
            <a:r>
              <a:rPr lang="en-US" altLang="ko-KR" dirty="0"/>
              <a:t> </a:t>
            </a:r>
            <a:r>
              <a:rPr lang="ko-KR" altLang="en-US" dirty="0"/>
              <a:t>로 만들기</a:t>
            </a:r>
            <a:r>
              <a:rPr lang="en-US" altLang="ko-KR" dirty="0"/>
              <a:t>, </a:t>
            </a:r>
            <a:r>
              <a:rPr lang="ko-KR" altLang="en-US" dirty="0"/>
              <a:t>배경은 예쁘게</a:t>
            </a:r>
            <a:r>
              <a:rPr lang="en-US" altLang="ko-KR" dirty="0"/>
              <a:t>! x 5</a:t>
            </a:r>
          </a:p>
          <a:p>
            <a:r>
              <a:rPr lang="ko-KR" altLang="en-US" dirty="0"/>
              <a:t>전체 </a:t>
            </a:r>
            <a:r>
              <a:rPr lang="en-US" altLang="ko-KR" dirty="0"/>
              <a:t>padding </a:t>
            </a:r>
            <a:r>
              <a:rPr lang="ko-KR" altLang="en-US" dirty="0"/>
              <a:t>을 </a:t>
            </a:r>
            <a:r>
              <a:rPr lang="en-US" altLang="ko-KR" dirty="0"/>
              <a:t>10px</a:t>
            </a:r>
          </a:p>
          <a:p>
            <a:r>
              <a:rPr lang="ko-KR" altLang="en-US" dirty="0"/>
              <a:t>상하 </a:t>
            </a:r>
            <a:r>
              <a:rPr lang="en-US" altLang="ko-KR" dirty="0"/>
              <a:t>20px, </a:t>
            </a:r>
            <a:r>
              <a:rPr lang="ko-KR" altLang="en-US" dirty="0"/>
              <a:t>좌우 </a:t>
            </a:r>
            <a:r>
              <a:rPr lang="en-US" altLang="ko-KR" dirty="0"/>
              <a:t>30px</a:t>
            </a:r>
          </a:p>
          <a:p>
            <a:r>
              <a:rPr lang="ko-KR" altLang="en-US" dirty="0"/>
              <a:t>상 </a:t>
            </a:r>
            <a:r>
              <a:rPr lang="en-US" altLang="ko-KR" dirty="0"/>
              <a:t>10px, </a:t>
            </a:r>
            <a:r>
              <a:rPr lang="ko-KR" altLang="en-US" dirty="0"/>
              <a:t>좌우 </a:t>
            </a:r>
            <a:r>
              <a:rPr lang="en-US" altLang="ko-KR" dirty="0"/>
              <a:t>50px, </a:t>
            </a:r>
            <a:r>
              <a:rPr lang="ko-KR" altLang="en-US" dirty="0"/>
              <a:t>하 </a:t>
            </a:r>
            <a:r>
              <a:rPr lang="en-US" altLang="ko-KR" dirty="0"/>
              <a:t>20px</a:t>
            </a:r>
          </a:p>
          <a:p>
            <a:r>
              <a:rPr lang="ko-KR" altLang="en-US" dirty="0"/>
              <a:t>상 </a:t>
            </a:r>
            <a:r>
              <a:rPr lang="en-US" altLang="ko-KR" dirty="0"/>
              <a:t>10px,</a:t>
            </a:r>
            <a:r>
              <a:rPr lang="ko-KR" altLang="en-US" dirty="0"/>
              <a:t> 우 </a:t>
            </a:r>
            <a:r>
              <a:rPr lang="en-US" altLang="ko-KR" dirty="0"/>
              <a:t>20px,</a:t>
            </a:r>
            <a:r>
              <a:rPr lang="ko-KR" altLang="en-US" dirty="0"/>
              <a:t> 하 </a:t>
            </a:r>
            <a:r>
              <a:rPr lang="en-US" altLang="ko-KR" dirty="0"/>
              <a:t>30px, </a:t>
            </a:r>
            <a:r>
              <a:rPr lang="ko-KR" altLang="en-US" dirty="0"/>
              <a:t>좌 </a:t>
            </a:r>
            <a:r>
              <a:rPr lang="en-US" altLang="ko-KR" dirty="0"/>
              <a:t>40px</a:t>
            </a:r>
          </a:p>
          <a:p>
            <a:r>
              <a:rPr lang="ko-KR" altLang="en-US" dirty="0"/>
              <a:t>상 </a:t>
            </a:r>
            <a:r>
              <a:rPr lang="en-US" altLang="ko-KR" dirty="0"/>
              <a:t>40px,</a:t>
            </a:r>
            <a:r>
              <a:rPr lang="ko-KR" altLang="en-US" dirty="0"/>
              <a:t> 우 </a:t>
            </a:r>
            <a:r>
              <a:rPr lang="en-US" altLang="ko-KR" dirty="0"/>
              <a:t>30px,</a:t>
            </a:r>
            <a:r>
              <a:rPr lang="ko-KR" altLang="en-US" dirty="0"/>
              <a:t> 하 </a:t>
            </a:r>
            <a:r>
              <a:rPr lang="en-US" altLang="ko-KR" dirty="0"/>
              <a:t>20px, </a:t>
            </a:r>
            <a:r>
              <a:rPr lang="ko-KR" altLang="en-US" dirty="0"/>
              <a:t>좌 </a:t>
            </a:r>
            <a:r>
              <a:rPr lang="en-US" altLang="ko-KR" dirty="0"/>
              <a:t>10px </a:t>
            </a:r>
            <a:r>
              <a:rPr lang="ko-KR" altLang="en-US" dirty="0"/>
              <a:t>을 개별 속성으로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0213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24AE988-DA05-D22F-E74C-782E51718757}"/>
              </a:ext>
            </a:extLst>
          </p:cNvPr>
          <p:cNvGrpSpPr/>
          <p:nvPr/>
        </p:nvGrpSpPr>
        <p:grpSpPr>
          <a:xfrm>
            <a:off x="285275" y="368559"/>
            <a:ext cx="10706187" cy="6158620"/>
            <a:chOff x="285275" y="368559"/>
            <a:chExt cx="10706187" cy="615862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785683D-6789-D084-A543-D8A9D9A4D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275" y="368559"/>
              <a:ext cx="10638829" cy="612088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10BFDE8-55B1-49BC-A6B7-7D3B61C48321}"/>
                </a:ext>
              </a:extLst>
            </p:cNvPr>
            <p:cNvSpPr/>
            <p:nvPr/>
          </p:nvSpPr>
          <p:spPr>
            <a:xfrm>
              <a:off x="9741160" y="4521098"/>
              <a:ext cx="1250302" cy="2006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1419845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Border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18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F15553-0B69-9B7D-57E2-56D2D5B5E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90" y="1440458"/>
            <a:ext cx="10289219" cy="397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18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76C6C2C-AB42-619B-4FA1-A5879014C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05" y="1060204"/>
            <a:ext cx="11068790" cy="473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1952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1C4B039-A921-11CB-A326-DFC4B2EFF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62" y="578518"/>
            <a:ext cx="10429568" cy="570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1996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139269-7639-8FA7-3298-8AE00BF72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77" y="453705"/>
            <a:ext cx="9455445" cy="595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51825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4ABE71-8545-DDFE-5E76-23443A465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908" y="1168290"/>
            <a:ext cx="5940184" cy="452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4420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E80DEFF-A058-9807-1794-FEF6498EC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731" y="1729062"/>
            <a:ext cx="8288537" cy="3399875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48225204-20AD-F308-94E3-CED5626D7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Border-width, </a:t>
            </a:r>
            <a:r>
              <a:rPr lang="ko-KR" altLang="en-US" dirty="0"/>
              <a:t>단축 속성 정리</a:t>
            </a:r>
          </a:p>
        </p:txBody>
      </p:sp>
    </p:spTree>
    <p:extLst>
      <p:ext uri="{BB962C8B-B14F-4D97-AF65-F5344CB8AC3E}">
        <p14:creationId xmlns:p14="http://schemas.microsoft.com/office/powerpoint/2010/main" val="391099022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731633-74C3-FE7E-0CA5-E55CEDD6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093" y="317376"/>
            <a:ext cx="5023813" cy="622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971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FA05E9-3E73-D2F5-1D76-8F7C22A54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349" y="1650776"/>
            <a:ext cx="8791302" cy="3556447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88D4B53-9DA8-2A81-A323-EF71DCFC4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Border-style, </a:t>
            </a:r>
            <a:r>
              <a:rPr lang="ko-KR" altLang="en-US" dirty="0"/>
              <a:t>단축 속성 정리</a:t>
            </a:r>
          </a:p>
        </p:txBody>
      </p:sp>
    </p:spTree>
    <p:extLst>
      <p:ext uri="{BB962C8B-B14F-4D97-AF65-F5344CB8AC3E}">
        <p14:creationId xmlns:p14="http://schemas.microsoft.com/office/powerpoint/2010/main" val="116181826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B0FB0D-8C40-76CC-834D-F404A1BDB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004" y="1267445"/>
            <a:ext cx="6213992" cy="432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635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B8D2F85-86FE-BD86-3B57-ACE82DAF1A0A}"/>
              </a:ext>
            </a:extLst>
          </p:cNvPr>
          <p:cNvGrpSpPr/>
          <p:nvPr/>
        </p:nvGrpSpPr>
        <p:grpSpPr>
          <a:xfrm>
            <a:off x="323019" y="405882"/>
            <a:ext cx="10672865" cy="6121297"/>
            <a:chOff x="323019" y="405882"/>
            <a:chExt cx="10672865" cy="612129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FCF4FE0-AD08-6F70-A534-2CC4EB734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019" y="405882"/>
              <a:ext cx="10672865" cy="604623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0F6A3DF-3423-5DEF-F1BB-550ACC1E5784}"/>
                </a:ext>
              </a:extLst>
            </p:cNvPr>
            <p:cNvSpPr/>
            <p:nvPr/>
          </p:nvSpPr>
          <p:spPr>
            <a:xfrm>
              <a:off x="9745582" y="4521098"/>
              <a:ext cx="1250302" cy="2006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4267452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F4C2621-976C-3A6F-BB98-F61C5B4EA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934" y="1723114"/>
            <a:ext cx="8718132" cy="341177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85AA2FC-4A43-E54C-B500-3C7D5174C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Border-color, </a:t>
            </a:r>
            <a:r>
              <a:rPr lang="ko-KR" altLang="en-US" dirty="0"/>
              <a:t>단축 속성 정리</a:t>
            </a:r>
          </a:p>
        </p:txBody>
      </p:sp>
    </p:spTree>
    <p:extLst>
      <p:ext uri="{BB962C8B-B14F-4D97-AF65-F5344CB8AC3E}">
        <p14:creationId xmlns:p14="http://schemas.microsoft.com/office/powerpoint/2010/main" val="139967254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029037-3441-864B-51E4-6612E507A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034" y="1647993"/>
            <a:ext cx="7933932" cy="356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662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F24896-FB28-1C47-F6CC-62CDA437D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590" y="1356193"/>
            <a:ext cx="9374819" cy="414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4428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A21B92-C80F-A7F7-4FB2-644A99A52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547" y="1338269"/>
            <a:ext cx="9790906" cy="418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4274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테두리 그리기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Box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개를 그려주세요</a:t>
            </a:r>
            <a:endParaRPr lang="en-US" altLang="ko-KR" dirty="0"/>
          </a:p>
          <a:p>
            <a:r>
              <a:rPr lang="en-US" altLang="ko-KR" dirty="0"/>
              <a:t>Border-width </a:t>
            </a:r>
            <a:r>
              <a:rPr lang="ko-KR" altLang="en-US" dirty="0"/>
              <a:t>속성으로 </a:t>
            </a:r>
            <a:r>
              <a:rPr lang="en-US" altLang="ko-KR" dirty="0"/>
              <a:t>4</a:t>
            </a:r>
            <a:r>
              <a:rPr lang="ko-KR" altLang="en-US" dirty="0"/>
              <a:t> 방향 테두리 두께 변경하기</a:t>
            </a:r>
            <a:endParaRPr lang="en-US" altLang="ko-KR" dirty="0"/>
          </a:p>
          <a:p>
            <a:r>
              <a:rPr lang="en-US" altLang="ko-KR" dirty="0"/>
              <a:t>Border-style </a:t>
            </a:r>
            <a:r>
              <a:rPr lang="ko-KR" altLang="en-US" dirty="0"/>
              <a:t>속성으로 </a:t>
            </a:r>
            <a:r>
              <a:rPr lang="en-US" altLang="ko-KR" dirty="0"/>
              <a:t>4</a:t>
            </a:r>
            <a:r>
              <a:rPr lang="ko-KR" altLang="en-US" dirty="0"/>
              <a:t> 방향 테두리 스타일 변경하기</a:t>
            </a:r>
            <a:endParaRPr lang="en-US" altLang="ko-KR" dirty="0"/>
          </a:p>
          <a:p>
            <a:r>
              <a:rPr lang="en-US" altLang="ko-KR" dirty="0"/>
              <a:t>Border-color </a:t>
            </a:r>
            <a:r>
              <a:rPr lang="ko-KR" altLang="en-US" dirty="0"/>
              <a:t>속성으로 </a:t>
            </a:r>
            <a:r>
              <a:rPr lang="en-US" altLang="ko-KR" dirty="0"/>
              <a:t>4</a:t>
            </a:r>
            <a:r>
              <a:rPr lang="ko-KR" altLang="en-US" dirty="0"/>
              <a:t> 방향 테두리 색상 변경하기</a:t>
            </a:r>
            <a:endParaRPr lang="en-US" altLang="ko-KR" dirty="0"/>
          </a:p>
          <a:p>
            <a:r>
              <a:rPr lang="en-US" altLang="ko-KR" dirty="0"/>
              <a:t>Border-</a:t>
            </a:r>
            <a:r>
              <a:rPr lang="ko-KR" altLang="en-US" dirty="0"/>
              <a:t>방향</a:t>
            </a:r>
            <a:r>
              <a:rPr lang="en-US" altLang="ko-KR" dirty="0"/>
              <a:t> </a:t>
            </a:r>
            <a:r>
              <a:rPr lang="ko-KR" altLang="en-US" dirty="0"/>
              <a:t>속성으로 모든 방향의 테두리 스타일이 다른 </a:t>
            </a:r>
            <a:r>
              <a:rPr lang="en-US" altLang="ko-KR" dirty="0"/>
              <a:t>div </a:t>
            </a:r>
            <a:r>
              <a:rPr lang="ko-KR" altLang="en-US" dirty="0"/>
              <a:t>완성하기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492476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Border-radius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361564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AB6A89E-7079-DC10-5ED7-2E91AFD29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136" y="1335917"/>
            <a:ext cx="7323727" cy="418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148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319E425-9597-442D-1B98-FA6DB5B2F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868162"/>
            <a:ext cx="9822556" cy="512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83812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03AA168-B822-3B03-9C62-09C9625A2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" y="888538"/>
            <a:ext cx="10299700" cy="508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42978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EA3E96B-A0BE-B720-6765-22E67064E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100" y="953079"/>
            <a:ext cx="7093800" cy="495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87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D02C7B-7AE5-554C-57E2-8B1EBCFE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1809524"/>
            <a:ext cx="8345065" cy="323895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D64C815-B935-1350-C7E8-C640CEB4ACB6}"/>
              </a:ext>
            </a:extLst>
          </p:cNvPr>
          <p:cNvSpPr/>
          <p:nvPr/>
        </p:nvSpPr>
        <p:spPr>
          <a:xfrm rot="16200000">
            <a:off x="5315922" y="4945225"/>
            <a:ext cx="1034337" cy="87707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55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Box-sizing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808413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677535-39E2-F9F4-9BF6-6E81D6EF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393" y="1347819"/>
            <a:ext cx="9189213" cy="416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8229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C71224-6A19-5269-B41A-377FAB169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03935"/>
            <a:ext cx="10972800" cy="565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0321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D32AA9-054C-A250-485B-3043E0B13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680324"/>
            <a:ext cx="10835445" cy="549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607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크기</a:t>
            </a:r>
            <a:r>
              <a:rPr lang="en-US" altLang="ko-KR" dirty="0"/>
              <a:t> </a:t>
            </a:r>
            <a:r>
              <a:rPr lang="ko-KR" altLang="en-US" dirty="0"/>
              <a:t>비교하기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Width 100px, height 100px, padding 20px,border 10px solid red, </a:t>
            </a:r>
            <a:r>
              <a:rPr lang="ko-KR" altLang="en-US" dirty="0"/>
              <a:t>배경 오렌지인 </a:t>
            </a:r>
            <a:r>
              <a:rPr lang="en-US" altLang="ko-KR" dirty="0"/>
              <a:t>div 2</a:t>
            </a:r>
            <a:r>
              <a:rPr lang="ko-KR" altLang="en-US" dirty="0"/>
              <a:t>개 선언</a:t>
            </a:r>
            <a:endParaRPr lang="en-US" altLang="ko-KR" dirty="0"/>
          </a:p>
          <a:p>
            <a:r>
              <a:rPr lang="ko-KR" altLang="en-US" dirty="0"/>
              <a:t>하나는 </a:t>
            </a:r>
            <a:r>
              <a:rPr lang="en-US" altLang="ko-KR" dirty="0"/>
              <a:t>content-box, </a:t>
            </a:r>
            <a:r>
              <a:rPr lang="ko-KR" altLang="en-US" dirty="0"/>
              <a:t>하나는 </a:t>
            </a:r>
            <a:r>
              <a:rPr lang="en-US" altLang="ko-KR" dirty="0"/>
              <a:t>border-box </a:t>
            </a:r>
            <a:r>
              <a:rPr lang="ko-KR" altLang="en-US" dirty="0"/>
              <a:t>로 속성을 주고 둘의 크기를 비교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74114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Overflow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808945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7033CA-36E4-D331-CFC7-514F799E4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527" y="832481"/>
            <a:ext cx="9736945" cy="519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42804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34B91A7-9468-C949-6F3E-05F888526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56" y="285745"/>
            <a:ext cx="9751044" cy="628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02038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B8D925F-483C-269E-995B-2523DDFC4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30" y="261201"/>
            <a:ext cx="8304770" cy="633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8029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C3CC68C-1C6F-FC0E-E79B-E5F7D5579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417" y="1616933"/>
            <a:ext cx="9605166" cy="362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62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8A18302B-E4E9-812D-77BE-14C67E10B093}"/>
              </a:ext>
            </a:extLst>
          </p:cNvPr>
          <p:cNvGrpSpPr/>
          <p:nvPr/>
        </p:nvGrpSpPr>
        <p:grpSpPr>
          <a:xfrm>
            <a:off x="304800" y="665416"/>
            <a:ext cx="10929209" cy="5880813"/>
            <a:chOff x="304800" y="665416"/>
            <a:chExt cx="10929209" cy="588081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27DCEAC-24BB-5622-F4A5-EFB1F73CB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800" y="665416"/>
              <a:ext cx="10810875" cy="5813211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01D456C-0693-B133-2839-D1D3445838F2}"/>
                </a:ext>
              </a:extLst>
            </p:cNvPr>
            <p:cNvSpPr/>
            <p:nvPr/>
          </p:nvSpPr>
          <p:spPr>
            <a:xfrm>
              <a:off x="9983707" y="4657725"/>
              <a:ext cx="1250302" cy="1888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1637136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오버 플로우 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부모 </a:t>
            </a:r>
            <a:r>
              <a:rPr lang="en-US" altLang="ko-KR" dirty="0"/>
              <a:t>div </a:t>
            </a:r>
            <a:r>
              <a:rPr lang="ko-KR" altLang="en-US" dirty="0"/>
              <a:t>요소의 크기를 </a:t>
            </a:r>
            <a:r>
              <a:rPr lang="en-US" altLang="ko-KR" dirty="0"/>
              <a:t>200px </a:t>
            </a:r>
            <a:r>
              <a:rPr lang="en-US" altLang="ko-KR" dirty="0" err="1"/>
              <a:t>200px</a:t>
            </a:r>
            <a:r>
              <a:rPr lang="en-US" altLang="ko-KR" dirty="0"/>
              <a:t> </a:t>
            </a:r>
            <a:r>
              <a:rPr lang="ko-KR" altLang="en-US" dirty="0"/>
              <a:t>배경 파란색으로 설정</a:t>
            </a:r>
            <a:endParaRPr lang="en-US" altLang="ko-KR" dirty="0"/>
          </a:p>
          <a:p>
            <a:r>
              <a:rPr lang="ko-KR" altLang="en-US" dirty="0"/>
              <a:t>자식 </a:t>
            </a:r>
            <a:r>
              <a:rPr lang="en-US" altLang="ko-KR" dirty="0"/>
              <a:t>div </a:t>
            </a:r>
            <a:r>
              <a:rPr lang="ko-KR" altLang="en-US" dirty="0"/>
              <a:t>요소의 크기를 </a:t>
            </a:r>
            <a:r>
              <a:rPr lang="en-US" altLang="ko-KR" dirty="0"/>
              <a:t>400px 100px </a:t>
            </a:r>
            <a:r>
              <a:rPr lang="ko-KR" altLang="en-US" dirty="0"/>
              <a:t>배경 </a:t>
            </a:r>
            <a:r>
              <a:rPr lang="ko-KR" altLang="en-US" dirty="0" err="1"/>
              <a:t>오랜지로</a:t>
            </a:r>
            <a:r>
              <a:rPr lang="ko-KR" altLang="en-US" dirty="0"/>
              <a:t> 설정</a:t>
            </a:r>
            <a:endParaRPr lang="en-US" altLang="ko-KR" dirty="0"/>
          </a:p>
          <a:p>
            <a:r>
              <a:rPr lang="ko-KR" altLang="en-US" dirty="0"/>
              <a:t>위와 같은 케이스를 </a:t>
            </a:r>
            <a:r>
              <a:rPr lang="en-US" altLang="ko-KR" dirty="0"/>
              <a:t>4</a:t>
            </a:r>
            <a:r>
              <a:rPr lang="ko-KR" altLang="en-US" dirty="0"/>
              <a:t>개 생성 후</a:t>
            </a:r>
            <a:r>
              <a:rPr lang="en-US" altLang="ko-KR" dirty="0"/>
              <a:t>, overflow </a:t>
            </a:r>
            <a:r>
              <a:rPr lang="ko-KR" altLang="en-US" dirty="0"/>
              <a:t>속성을 각각 적용</a:t>
            </a:r>
            <a:endParaRPr lang="en-US" altLang="ko-KR" dirty="0"/>
          </a:p>
          <a:p>
            <a:r>
              <a:rPr lang="ko-KR" altLang="en-US" dirty="0"/>
              <a:t>자식 요소의 크기를 </a:t>
            </a:r>
            <a:r>
              <a:rPr lang="en-US" altLang="ko-KR" dirty="0"/>
              <a:t>100px 400px </a:t>
            </a:r>
            <a:r>
              <a:rPr lang="ko-KR" altLang="en-US" dirty="0"/>
              <a:t>로 변경 후</a:t>
            </a:r>
            <a:r>
              <a:rPr lang="en-US" altLang="ko-KR" dirty="0"/>
              <a:t>, overflow </a:t>
            </a:r>
            <a:r>
              <a:rPr lang="ko-KR" altLang="en-US" dirty="0"/>
              <a:t>속성을 각각 적용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934431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Display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74777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3CE04B-CD5D-2A64-9E84-09F94103B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243" y="711200"/>
            <a:ext cx="9627514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3177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Display: none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div </a:t>
            </a:r>
            <a:r>
              <a:rPr lang="ko-KR" altLang="en-US" dirty="0"/>
              <a:t>요소의 크기를 </a:t>
            </a:r>
            <a:r>
              <a:rPr lang="en-US" altLang="ko-KR" dirty="0"/>
              <a:t>200px </a:t>
            </a:r>
            <a:r>
              <a:rPr lang="en-US" altLang="ko-KR" dirty="0" err="1"/>
              <a:t>200px</a:t>
            </a:r>
            <a:r>
              <a:rPr lang="en-US" altLang="ko-KR" dirty="0"/>
              <a:t> </a:t>
            </a:r>
            <a:r>
              <a:rPr lang="ko-KR" altLang="en-US" dirty="0"/>
              <a:t>배경 파란색으로 설정</a:t>
            </a:r>
            <a:endParaRPr lang="en-US" altLang="ko-KR" dirty="0"/>
          </a:p>
          <a:p>
            <a:r>
              <a:rPr lang="ko-KR" altLang="en-US" dirty="0"/>
              <a:t>해당 </a:t>
            </a:r>
            <a:r>
              <a:rPr lang="en-US" altLang="ko-KR" dirty="0"/>
              <a:t>div</a:t>
            </a:r>
            <a:r>
              <a:rPr lang="ko-KR" altLang="en-US" dirty="0"/>
              <a:t>에 마우스가 올라가면 요소가 사라지도록 만들기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3494342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Opacity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004048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C9C795-3468-1FA4-1A8E-75B603636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500" y="1379377"/>
            <a:ext cx="6386999" cy="409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5629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F5A473-809C-7B8B-F947-2A8287635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876342"/>
            <a:ext cx="10350500" cy="510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18525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Visibility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845076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요소를 </a:t>
            </a:r>
            <a:r>
              <a:rPr lang="ko-KR" altLang="en-US" dirty="0">
                <a:solidFill>
                  <a:schemeClr val="accent2"/>
                </a:solidFill>
              </a:rPr>
              <a:t>숨기는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가지 방법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2B38923-58F2-C08E-4ACE-DC5C2ECDC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6"/>
            <a:ext cx="10830017" cy="54375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2"/>
                </a:solidFill>
              </a:rPr>
              <a:t>opacity</a:t>
            </a:r>
            <a:r>
              <a:rPr lang="en-US" altLang="ko-KR" dirty="0"/>
              <a:t>(</a:t>
            </a:r>
            <a:r>
              <a:rPr lang="ko-KR" altLang="en-US" dirty="0"/>
              <a:t>투명하게 만들기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모습만 숨기는 방법 </a:t>
            </a:r>
            <a:r>
              <a:rPr lang="en-US" altLang="ko-KR" dirty="0"/>
              <a:t>/ </a:t>
            </a:r>
            <a:r>
              <a:rPr lang="ko-KR" altLang="en-US" dirty="0"/>
              <a:t>속성 남음 </a:t>
            </a:r>
            <a:r>
              <a:rPr lang="en-US" altLang="ko-KR" dirty="0"/>
              <a:t>/ </a:t>
            </a:r>
            <a:r>
              <a:rPr lang="ko-KR" altLang="en-US" dirty="0"/>
              <a:t>자리 차지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2"/>
                </a:solidFill>
              </a:rPr>
              <a:t>visibility : hidden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모습과 속성을 숨기는 방법 </a:t>
            </a:r>
            <a:r>
              <a:rPr lang="en-US" altLang="ko-KR" dirty="0"/>
              <a:t>/ </a:t>
            </a:r>
            <a:r>
              <a:rPr lang="ko-KR" altLang="en-US" dirty="0"/>
              <a:t>자리 차지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2"/>
                </a:solidFill>
              </a:rPr>
              <a:t>display : none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그냥 없애 버리는 방법 </a:t>
            </a:r>
            <a:r>
              <a:rPr lang="en-US" altLang="ko-KR" dirty="0"/>
              <a:t>/ </a:t>
            </a:r>
            <a:r>
              <a:rPr lang="ko-KR" altLang="en-US" dirty="0"/>
              <a:t>자리도 사라짐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7692812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055C5AE-3286-8D35-F96C-565362BDE083}"/>
              </a:ext>
            </a:extLst>
          </p:cNvPr>
          <p:cNvSpPr txBox="1"/>
          <p:nvPr/>
        </p:nvSpPr>
        <p:spPr>
          <a:xfrm>
            <a:off x="6781075" y="243512"/>
            <a:ext cx="4441371" cy="6370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oppacity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aqua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.visibility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greenyellow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visible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.display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dodgerblue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.last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violet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oppacity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oppacity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"visibility"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"display"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"last"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last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588B491-2704-3E6C-19E6-063C4C6AF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12" y="656744"/>
            <a:ext cx="6177303" cy="177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74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976644E-96C7-0800-4019-7CF6F5DACE27}"/>
              </a:ext>
            </a:extLst>
          </p:cNvPr>
          <p:cNvGrpSpPr/>
          <p:nvPr/>
        </p:nvGrpSpPr>
        <p:grpSpPr>
          <a:xfrm>
            <a:off x="200025" y="524210"/>
            <a:ext cx="11033984" cy="6022019"/>
            <a:chOff x="200025" y="524210"/>
            <a:chExt cx="11033984" cy="602201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E245B92-DFD3-8D00-6133-0223A3A52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025" y="524210"/>
              <a:ext cx="10848975" cy="580958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30ED125-FB5A-0E2C-B851-92ED873207DD}"/>
                </a:ext>
              </a:extLst>
            </p:cNvPr>
            <p:cNvSpPr/>
            <p:nvPr/>
          </p:nvSpPr>
          <p:spPr>
            <a:xfrm>
              <a:off x="9983707" y="4657725"/>
              <a:ext cx="1250302" cy="1888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4953510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Font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75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9B2BAF-34B2-B819-1B39-077AAD911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855" y="1181307"/>
            <a:ext cx="5404289" cy="449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8084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AD232BB-ACF2-7828-2663-63ACF6835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926" y="662807"/>
            <a:ext cx="6380148" cy="553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05196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CA9AED-6526-9ADB-A12F-B390E03E9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191" y="615564"/>
            <a:ext cx="7315617" cy="562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2481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411252-2FC3-8367-BFC4-A26505FC5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257" y="699063"/>
            <a:ext cx="6523485" cy="545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3626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A04797-27DA-D214-FD87-7683163BB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01" y="1057229"/>
            <a:ext cx="10793998" cy="536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9145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14DE58-FE9F-6B93-46D2-CBC57A868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25" y="965948"/>
            <a:ext cx="10786349" cy="554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1020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BE337A-72E9-FBAF-2494-BA00B3B06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1536007"/>
            <a:ext cx="10160000" cy="378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2195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3CD38F-B43D-9041-2B51-8613A2548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781677"/>
            <a:ext cx="10185400" cy="529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9188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문자에 대한 속성</a:t>
            </a:r>
          </a:p>
        </p:txBody>
      </p:sp>
    </p:spTree>
    <p:extLst>
      <p:ext uri="{BB962C8B-B14F-4D97-AF65-F5344CB8AC3E}">
        <p14:creationId xmlns:p14="http://schemas.microsoft.com/office/powerpoint/2010/main" val="2070391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29D0F7D-D56F-1A40-F908-494B66D6A670}"/>
              </a:ext>
            </a:extLst>
          </p:cNvPr>
          <p:cNvGrpSpPr/>
          <p:nvPr/>
        </p:nvGrpSpPr>
        <p:grpSpPr>
          <a:xfrm>
            <a:off x="152400" y="549655"/>
            <a:ext cx="10881584" cy="5901324"/>
            <a:chOff x="152400" y="549655"/>
            <a:chExt cx="10881584" cy="59013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F611224-E71D-23D0-E30B-431337B23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" y="549655"/>
              <a:ext cx="10791825" cy="575869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21FD7CF-0A21-8279-AF09-89EBCC419A4D}"/>
                </a:ext>
              </a:extLst>
            </p:cNvPr>
            <p:cNvSpPr/>
            <p:nvPr/>
          </p:nvSpPr>
          <p:spPr>
            <a:xfrm>
              <a:off x="9783682" y="4562475"/>
              <a:ext cx="1250302" cy="1888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1053450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640C67-0A7C-EB37-40C1-C5FD7A874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240" y="1426405"/>
            <a:ext cx="4883520" cy="400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1870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ACC14D-8F18-F056-549F-93A10B4FB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271" y="895428"/>
            <a:ext cx="4845457" cy="506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0720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BE2B273-A1D6-2794-1F2F-310E367D8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13" y="938677"/>
            <a:ext cx="9684588" cy="498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750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5193F1B-0465-7B78-B022-8EE343985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91" y="922627"/>
            <a:ext cx="10951618" cy="501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3328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배경</a:t>
            </a:r>
          </a:p>
        </p:txBody>
      </p:sp>
    </p:spTree>
    <p:extLst>
      <p:ext uri="{BB962C8B-B14F-4D97-AF65-F5344CB8AC3E}">
        <p14:creationId xmlns:p14="http://schemas.microsoft.com/office/powerpoint/2010/main" val="60083483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2315020-B322-91A7-62B7-1E0EF4818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892" y="1679520"/>
            <a:ext cx="6838215" cy="349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302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1F35A1B-090C-EC1A-B21A-4795BF219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60" y="1625879"/>
            <a:ext cx="7835880" cy="360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0477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1E921F-9F1F-FB6F-450F-9585E6E64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986" y="1473994"/>
            <a:ext cx="4925112" cy="48679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1FD4BB-C06D-90A6-E084-B8C6AE961946}"/>
              </a:ext>
            </a:extLst>
          </p:cNvPr>
          <p:cNvSpPr txBox="1"/>
          <p:nvPr/>
        </p:nvSpPr>
        <p:spPr>
          <a:xfrm>
            <a:off x="667658" y="1599647"/>
            <a:ext cx="54283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C02FEB5-82F5-CA32-199B-E5E5411EC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백그라운드 컬러 위에 이미지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225492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395A0D-6ACF-BE34-2BF8-A8BF2717A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713" y="1021049"/>
            <a:ext cx="7606573" cy="481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8188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2818C2-4723-B02B-814E-F2691C46F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28" y="859950"/>
            <a:ext cx="10609943" cy="513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70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F330CAE-9CCB-8857-A91C-0F3C06172CC6}"/>
              </a:ext>
            </a:extLst>
          </p:cNvPr>
          <p:cNvGrpSpPr/>
          <p:nvPr/>
        </p:nvGrpSpPr>
        <p:grpSpPr>
          <a:xfrm>
            <a:off x="209703" y="406246"/>
            <a:ext cx="10824281" cy="6127903"/>
            <a:chOff x="209703" y="406246"/>
            <a:chExt cx="10824281" cy="612790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377C767-28D8-A8B4-B8D6-42417ADBF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9703" y="406246"/>
              <a:ext cx="10629748" cy="6045507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E5CDC89-533F-E470-015C-6851342E31BF}"/>
                </a:ext>
              </a:extLst>
            </p:cNvPr>
            <p:cNvSpPr/>
            <p:nvPr/>
          </p:nvSpPr>
          <p:spPr>
            <a:xfrm>
              <a:off x="9783682" y="4562474"/>
              <a:ext cx="1250302" cy="1971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E593F22A-0159-EE0B-CB19-B0123DB85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861" y="3595531"/>
            <a:ext cx="6362525" cy="155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2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C34DB1-9339-CF68-1ED6-495BBF7A0C25}"/>
              </a:ext>
            </a:extLst>
          </p:cNvPr>
          <p:cNvSpPr/>
          <p:nvPr/>
        </p:nvSpPr>
        <p:spPr>
          <a:xfrm>
            <a:off x="1560285" y="1300842"/>
            <a:ext cx="9071429" cy="51380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브라보 라이언">
            <a:extLst>
              <a:ext uri="{FF2B5EF4-FFF2-40B4-BE49-F238E27FC236}">
                <a16:creationId xmlns:a16="http://schemas.microsoft.com/office/drawing/2014/main" id="{FC99FECB-2D1F-BEC9-ADD7-3434FE78E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464" y="1300842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F857557-789F-C8A5-3A46-2800E682382E}"/>
              </a:ext>
            </a:extLst>
          </p:cNvPr>
          <p:cNvSpPr/>
          <p:nvPr/>
        </p:nvSpPr>
        <p:spPr>
          <a:xfrm>
            <a:off x="5805714" y="215899"/>
            <a:ext cx="4826000" cy="88174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Background-position: top right;</a:t>
            </a:r>
            <a:endParaRPr lang="ko-KR" altLang="en-US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793234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C34DB1-9339-CF68-1ED6-495BBF7A0C25}"/>
              </a:ext>
            </a:extLst>
          </p:cNvPr>
          <p:cNvSpPr/>
          <p:nvPr/>
        </p:nvSpPr>
        <p:spPr>
          <a:xfrm>
            <a:off x="1560285" y="1300842"/>
            <a:ext cx="9071429" cy="51380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브라보 라이언">
            <a:extLst>
              <a:ext uri="{FF2B5EF4-FFF2-40B4-BE49-F238E27FC236}">
                <a16:creationId xmlns:a16="http://schemas.microsoft.com/office/drawing/2014/main" id="{FC99FECB-2D1F-BEC9-ADD7-3434FE78E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74" y="2869746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725CEDD-5126-E573-6B75-9F487C06D65B}"/>
              </a:ext>
            </a:extLst>
          </p:cNvPr>
          <p:cNvSpPr/>
          <p:nvPr/>
        </p:nvSpPr>
        <p:spPr>
          <a:xfrm>
            <a:off x="5805714" y="215899"/>
            <a:ext cx="4826000" cy="88174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Background-position: center;</a:t>
            </a:r>
            <a:endParaRPr lang="ko-KR" altLang="en-US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274189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C34DB1-9339-CF68-1ED6-495BBF7A0C25}"/>
              </a:ext>
            </a:extLst>
          </p:cNvPr>
          <p:cNvSpPr/>
          <p:nvPr/>
        </p:nvSpPr>
        <p:spPr>
          <a:xfrm>
            <a:off x="1560285" y="1300842"/>
            <a:ext cx="9071429" cy="51380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브라보 라이언">
            <a:extLst>
              <a:ext uri="{FF2B5EF4-FFF2-40B4-BE49-F238E27FC236}">
                <a16:creationId xmlns:a16="http://schemas.microsoft.com/office/drawing/2014/main" id="{FC99FECB-2D1F-BEC9-ADD7-3434FE78E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416" y="1869621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725CEDD-5126-E573-6B75-9F487C06D65B}"/>
              </a:ext>
            </a:extLst>
          </p:cNvPr>
          <p:cNvSpPr/>
          <p:nvPr/>
        </p:nvSpPr>
        <p:spPr>
          <a:xfrm>
            <a:off x="5805714" y="215899"/>
            <a:ext cx="4826000" cy="88174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Background-position: 100px 30px;</a:t>
            </a:r>
            <a:endParaRPr lang="ko-KR" altLang="en-US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5EB0CD-7CFA-BE14-E928-2BB5A7E32307}"/>
              </a:ext>
            </a:extLst>
          </p:cNvPr>
          <p:cNvSpPr txBox="1"/>
          <p:nvPr/>
        </p:nvSpPr>
        <p:spPr>
          <a:xfrm>
            <a:off x="3795230" y="1500289"/>
            <a:ext cx="769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30px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767B18-AEAD-1E66-B7EA-4F3747E029F1}"/>
              </a:ext>
            </a:extLst>
          </p:cNvPr>
          <p:cNvSpPr txBox="1"/>
          <p:nvPr/>
        </p:nvSpPr>
        <p:spPr>
          <a:xfrm>
            <a:off x="2017230" y="3000372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100px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588220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198686-853F-63B0-847A-40CBFDED1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547" y="1005524"/>
            <a:ext cx="7258905" cy="484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4309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C34DB1-9339-CF68-1ED6-495BBF7A0C25}"/>
              </a:ext>
            </a:extLst>
          </p:cNvPr>
          <p:cNvSpPr/>
          <p:nvPr/>
        </p:nvSpPr>
        <p:spPr>
          <a:xfrm>
            <a:off x="878114" y="2858633"/>
            <a:ext cx="4651829" cy="26347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브라보 라이언">
            <a:extLst>
              <a:ext uri="{FF2B5EF4-FFF2-40B4-BE49-F238E27FC236}">
                <a16:creationId xmlns:a16="http://schemas.microsoft.com/office/drawing/2014/main" id="{FC99FECB-2D1F-BEC9-ADD7-3434FE78EF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60"/>
          <a:stretch/>
        </p:blipFill>
        <p:spPr bwMode="auto">
          <a:xfrm>
            <a:off x="878114" y="2858634"/>
            <a:ext cx="4651829" cy="263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725CEDD-5126-E573-6B75-9F487C06D65B}"/>
              </a:ext>
            </a:extLst>
          </p:cNvPr>
          <p:cNvSpPr/>
          <p:nvPr/>
        </p:nvSpPr>
        <p:spPr>
          <a:xfrm>
            <a:off x="878114" y="1536018"/>
            <a:ext cx="4651829" cy="88174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Background-size: cover;</a:t>
            </a:r>
            <a:endParaRPr lang="ko-KR" altLang="en-US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DEB592-B05D-EA7B-DEA7-FBEF880E15C5}"/>
              </a:ext>
            </a:extLst>
          </p:cNvPr>
          <p:cNvSpPr/>
          <p:nvPr/>
        </p:nvSpPr>
        <p:spPr>
          <a:xfrm>
            <a:off x="6662057" y="2858632"/>
            <a:ext cx="4651829" cy="26347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브라보 라이언">
            <a:extLst>
              <a:ext uri="{FF2B5EF4-FFF2-40B4-BE49-F238E27FC236}">
                <a16:creationId xmlns:a16="http://schemas.microsoft.com/office/drawing/2014/main" id="{9E4A241D-8BC2-2263-B360-642C8C5EE4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757"/>
          <a:stretch/>
        </p:blipFill>
        <p:spPr bwMode="auto">
          <a:xfrm>
            <a:off x="6662057" y="2858633"/>
            <a:ext cx="2772229" cy="261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AFA116F-EA3D-D2D1-606F-D18F609238F8}"/>
              </a:ext>
            </a:extLst>
          </p:cNvPr>
          <p:cNvSpPr/>
          <p:nvPr/>
        </p:nvSpPr>
        <p:spPr>
          <a:xfrm>
            <a:off x="6662057" y="1536017"/>
            <a:ext cx="4651829" cy="88174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Background-size: contain;</a:t>
            </a:r>
            <a:endParaRPr lang="ko-KR" altLang="en-US" sz="2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716895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698DCA8-5AE5-ADEE-9C12-C173704BB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679" y="1272022"/>
            <a:ext cx="9698642" cy="431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7717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07FB39-35C4-6887-E396-C19CD20223D4}"/>
              </a:ext>
            </a:extLst>
          </p:cNvPr>
          <p:cNvSpPr txBox="1"/>
          <p:nvPr/>
        </p:nvSpPr>
        <p:spPr>
          <a:xfrm>
            <a:off x="267062" y="417066"/>
            <a:ext cx="10583817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"https://item.kakaocdn.net/do/d84248170c2c52303db27306a00fb861f604e7b0e6900f9ac53a43965300eb9a"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background-attachment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18993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배치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1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657550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6EF0565-7466-003F-8949-DE0659E62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71" y="881469"/>
            <a:ext cx="10319657" cy="509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09078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991153-FDEB-CCD3-BBFD-044DB486A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412" y="1381628"/>
            <a:ext cx="9991175" cy="409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51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B0AF65B-CB08-F276-8717-7415CC32C05D}"/>
              </a:ext>
            </a:extLst>
          </p:cNvPr>
          <p:cNvGrpSpPr/>
          <p:nvPr/>
        </p:nvGrpSpPr>
        <p:grpSpPr>
          <a:xfrm>
            <a:off x="452433" y="433823"/>
            <a:ext cx="10581551" cy="6100326"/>
            <a:chOff x="452433" y="433823"/>
            <a:chExt cx="10581551" cy="61003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28E67AB-5A9C-65A9-6E45-F5E8D1512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433" y="433823"/>
              <a:ext cx="10291768" cy="5990353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8A648E5-BBCA-825B-B7C7-3085C3A6832F}"/>
                </a:ext>
              </a:extLst>
            </p:cNvPr>
            <p:cNvSpPr/>
            <p:nvPr/>
          </p:nvSpPr>
          <p:spPr>
            <a:xfrm>
              <a:off x="9783682" y="4562474"/>
              <a:ext cx="1250302" cy="1971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7432388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relative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615929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AA7A73-28D0-A52B-979B-FEE56B708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46" y="359492"/>
            <a:ext cx="10488496" cy="613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9477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absolute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997615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4039EB-9D25-31A1-B9DC-E8C0D9453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36" y="302860"/>
            <a:ext cx="10620655" cy="625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8647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4378F0-0762-1F40-CE8E-324D0D76F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30" y="521406"/>
            <a:ext cx="10842172" cy="581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0369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0CAA3D-D2F2-8609-A32C-8E039F45E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26" y="362014"/>
            <a:ext cx="10729817" cy="613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78277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3B3C8A-F335-6606-C3B5-047AF97C2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3" y="439424"/>
            <a:ext cx="10943771" cy="597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8610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69FBD1-2F98-8387-B13E-08BB984E3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406111"/>
            <a:ext cx="11002337" cy="604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2626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3EB5401-4976-F6DD-146C-956D8A86F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3" y="387271"/>
            <a:ext cx="11306629" cy="608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5868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fixed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0982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4C793D5-6493-7C7B-5E09-F43311D2254D}"/>
              </a:ext>
            </a:extLst>
          </p:cNvPr>
          <p:cNvGrpSpPr/>
          <p:nvPr/>
        </p:nvGrpSpPr>
        <p:grpSpPr>
          <a:xfrm>
            <a:off x="391276" y="396990"/>
            <a:ext cx="10642708" cy="6137159"/>
            <a:chOff x="391276" y="396990"/>
            <a:chExt cx="10642708" cy="613715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813E689-EFFB-664A-FCD1-2B6E3F369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1276" y="396990"/>
              <a:ext cx="10324349" cy="606402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18853BC-2053-4200-F357-A0919586A977}"/>
                </a:ext>
              </a:extLst>
            </p:cNvPr>
            <p:cNvSpPr/>
            <p:nvPr/>
          </p:nvSpPr>
          <p:spPr>
            <a:xfrm>
              <a:off x="9783682" y="4562474"/>
              <a:ext cx="1250302" cy="1971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5381466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B2BDD2-A5BB-8154-D04D-FE5B9CCC6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3" y="395179"/>
            <a:ext cx="10900228" cy="610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53745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CF2299-C5F1-796E-0F63-19F7E311C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28" y="440566"/>
            <a:ext cx="11059886" cy="597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0711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3789BE-C9E5-672A-62C1-8DBAB5B7D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457" y="1226368"/>
            <a:ext cx="9739086" cy="440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60234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C469BB-3E48-27F6-56EB-261906348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166" y="1461584"/>
            <a:ext cx="6165668" cy="393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8710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5AADF5-5CDD-D1FB-1A33-FEE0B935F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2" y="492514"/>
            <a:ext cx="11001829" cy="587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50406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FADFA6-EB2F-224A-08DA-150555D4D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89" y="334304"/>
            <a:ext cx="10999926" cy="618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48622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7553C8-A116-45CC-F755-04F90932A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500399"/>
            <a:ext cx="10992199" cy="585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59048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A06613-E17F-3970-FB92-3A8888EE5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338" y="1750333"/>
            <a:ext cx="9427324" cy="335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8462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4C5D48E-AEEE-ECB5-1DB9-6CD24EE66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967" y="1514208"/>
            <a:ext cx="9250066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35072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애벌레 만들기</a:t>
            </a:r>
            <a:r>
              <a:rPr lang="en-US" altLang="ko-KR" dirty="0"/>
              <a:t>		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312F71-B59D-C235-8F4D-0E8D38C5B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28" y="1502563"/>
            <a:ext cx="6937334" cy="434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80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D02C7B-7AE5-554C-57E2-8B1EBCFE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1809524"/>
            <a:ext cx="8345065" cy="323895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D64C815-B935-1350-C7E8-C640CEB4ACB6}"/>
              </a:ext>
            </a:extLst>
          </p:cNvPr>
          <p:cNvSpPr/>
          <p:nvPr/>
        </p:nvSpPr>
        <p:spPr>
          <a:xfrm rot="16200000">
            <a:off x="2473972" y="4945225"/>
            <a:ext cx="1034337" cy="87707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60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FF6EBD9-918F-F509-1C6D-A8E7EB915E34}"/>
              </a:ext>
            </a:extLst>
          </p:cNvPr>
          <p:cNvGrpSpPr/>
          <p:nvPr/>
        </p:nvGrpSpPr>
        <p:grpSpPr>
          <a:xfrm>
            <a:off x="358013" y="439899"/>
            <a:ext cx="10675971" cy="6094250"/>
            <a:chOff x="358013" y="439899"/>
            <a:chExt cx="10675971" cy="60942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A75476E-F87F-8AE2-06D4-B065C011D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013" y="439899"/>
              <a:ext cx="10252837" cy="597820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6FB987E-D4D8-20FD-782C-3815D1DE5690}"/>
                </a:ext>
              </a:extLst>
            </p:cNvPr>
            <p:cNvSpPr/>
            <p:nvPr/>
          </p:nvSpPr>
          <p:spPr>
            <a:xfrm>
              <a:off x="9783682" y="4562474"/>
              <a:ext cx="1250302" cy="1971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D75C5D3B-6C36-8204-DD28-7A5665DBB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235" y="4195527"/>
            <a:ext cx="4548698" cy="21053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D0F830-5C45-3D6E-C3F1-6CBF13F85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135" y="4240994"/>
            <a:ext cx="4548698" cy="211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77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Flex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747745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F288CC-EFB0-EB06-BDDE-0DFF68D9B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5" y="988701"/>
            <a:ext cx="11408229" cy="488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3061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28AF79-3627-5130-3805-0FEE20483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43" y="1179628"/>
            <a:ext cx="10987314" cy="449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270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3621B9-E1A9-E179-328D-53B627B26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97" y="254961"/>
            <a:ext cx="10321432" cy="634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3421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1174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Flex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Container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속성</a:t>
            </a:r>
          </a:p>
        </p:txBody>
      </p:sp>
    </p:spTree>
    <p:extLst>
      <p:ext uri="{BB962C8B-B14F-4D97-AF65-F5344CB8AC3E}">
        <p14:creationId xmlns:p14="http://schemas.microsoft.com/office/powerpoint/2010/main" val="305006136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E41EEEA-9698-415C-1FAA-2DBDC174B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593" y="1536905"/>
            <a:ext cx="8026814" cy="378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852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592175-88DF-A868-D5BC-961459133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14" y="1260627"/>
            <a:ext cx="11858171" cy="433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7696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07FDF57-EE8E-E038-55DE-041BD0417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85" y="1052836"/>
            <a:ext cx="11205029" cy="47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781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2051E0-DF41-8AEF-4389-45EA0FA27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545" y="904666"/>
            <a:ext cx="5916910" cy="504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89040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793C06-E976-9BE0-94B5-9550B733D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622" y="1765118"/>
            <a:ext cx="8716756" cy="332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77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08F9124-5257-FA4F-AD87-ED1118536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74" y="418769"/>
            <a:ext cx="9780751" cy="602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00505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901DDB-C1CA-619D-448E-89FEFDD14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066" y="1481774"/>
            <a:ext cx="7325868" cy="389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9752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1F46622-CF26-956D-6BD5-E0EA50D43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17" y="293976"/>
            <a:ext cx="10186269" cy="627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3638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FF5B3AD-7BCD-F238-A88A-7715EC53C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95" y="306125"/>
            <a:ext cx="10491792" cy="624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1910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F17E34-A6DF-3105-138F-30BEB88A2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3" y="636014"/>
            <a:ext cx="10685094" cy="558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4804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7A1F328-9C27-A654-686A-4BE0F0657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609547"/>
            <a:ext cx="10755086" cy="563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67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6AB65CE-E2D9-052B-2255-5D86A872C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664" y="1238885"/>
            <a:ext cx="6578671" cy="438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72384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B2BE12-EE5D-A3E2-6003-E2120EFE7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59" y="241299"/>
            <a:ext cx="10180718" cy="637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6622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A9E6F8-3029-F9DC-E632-B741927D5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147" y="589528"/>
            <a:ext cx="8675705" cy="567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2867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924092-9083-4F69-1A5D-99C58FE21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49" y="308946"/>
            <a:ext cx="10600008" cy="62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04820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86D9F88-0750-0EA8-5942-BC80774C0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915" y="621340"/>
            <a:ext cx="7600169" cy="561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517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D02C7B-7AE5-554C-57E2-8B1EBCFE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1809524"/>
            <a:ext cx="8345065" cy="323895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D64C815-B935-1350-C7E8-C640CEB4ACB6}"/>
              </a:ext>
            </a:extLst>
          </p:cNvPr>
          <p:cNvSpPr/>
          <p:nvPr/>
        </p:nvSpPr>
        <p:spPr>
          <a:xfrm rot="16200000">
            <a:off x="7211398" y="4945225"/>
            <a:ext cx="1034337" cy="87707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54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15092F-4D48-CF2F-6AD1-972D6990A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30" y="379885"/>
            <a:ext cx="10544856" cy="609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35482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DC811B-5261-88E1-159D-4ED950A73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2" y="743905"/>
            <a:ext cx="11038720" cy="537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8508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BAEA0B-B8E5-92ED-44B8-355DBE6CA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645" y="690086"/>
            <a:ext cx="7602709" cy="547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30517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D947FF-8F8D-957E-7747-544077025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57" y="466858"/>
            <a:ext cx="11059886" cy="59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1901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23FCC3B-76BF-A2EA-87E3-CAFDA300E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85" y="971883"/>
            <a:ext cx="11509829" cy="491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4544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1174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Flex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Item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속성</a:t>
            </a:r>
          </a:p>
        </p:txBody>
      </p:sp>
    </p:spTree>
    <p:extLst>
      <p:ext uri="{BB962C8B-B14F-4D97-AF65-F5344CB8AC3E}">
        <p14:creationId xmlns:p14="http://schemas.microsoft.com/office/powerpoint/2010/main" val="68473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197F2E-9900-87B8-BF01-3C2BA9660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778" y="1630349"/>
            <a:ext cx="4740443" cy="359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1597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0F92E9-5A47-F25C-1B5C-3D345633D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57" y="940193"/>
            <a:ext cx="10856686" cy="497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970122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0FAFE1-2947-C1B5-F9C1-70B1E196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561" y="1688613"/>
            <a:ext cx="4360877" cy="348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845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E8F75E6-C8C1-FD9A-619B-734F674DF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47" y="391681"/>
            <a:ext cx="10097839" cy="607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59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6695F5B3-4968-AEF6-2006-03C2FE34ED15}"/>
              </a:ext>
            </a:extLst>
          </p:cNvPr>
          <p:cNvGrpSpPr/>
          <p:nvPr/>
        </p:nvGrpSpPr>
        <p:grpSpPr>
          <a:xfrm>
            <a:off x="330508" y="394175"/>
            <a:ext cx="10703476" cy="6139974"/>
            <a:chOff x="330508" y="394175"/>
            <a:chExt cx="10703476" cy="613997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136FCDE-073D-BFA2-27A1-CCCA3A340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0508" y="394175"/>
              <a:ext cx="10508942" cy="606965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66FF971-89E3-3C0F-FB9B-05738BBE1308}"/>
                </a:ext>
              </a:extLst>
            </p:cNvPr>
            <p:cNvSpPr/>
            <p:nvPr/>
          </p:nvSpPr>
          <p:spPr>
            <a:xfrm>
              <a:off x="9783682" y="4562474"/>
              <a:ext cx="1250302" cy="1971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2966839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412927-AA6A-514E-8A9C-4AE3DB97F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233" y="1410185"/>
            <a:ext cx="7523534" cy="403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90142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7D2FE3-A9E4-30A7-CAB6-490C0A8CF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714" y="453571"/>
            <a:ext cx="6274572" cy="595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321764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3D0325-B6A3-A029-F0A1-8B301CF82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359" y="1644734"/>
            <a:ext cx="5477281" cy="356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94826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0EF80D-29BA-EB31-BD7B-1120DB9B1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40" y="563505"/>
            <a:ext cx="9973120" cy="573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98764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AB37A5B-94C7-597D-43F8-21B5CFF73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990" y="915425"/>
            <a:ext cx="9044020" cy="502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3632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5A2421E-007F-DF20-0FC7-6D410CFE6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530" y="715527"/>
            <a:ext cx="8920940" cy="499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6690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9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04CEDA0-CBFE-4AA2-FB21-43ACB3779DD7}"/>
              </a:ext>
            </a:extLst>
          </p:cNvPr>
          <p:cNvGrpSpPr/>
          <p:nvPr/>
        </p:nvGrpSpPr>
        <p:grpSpPr>
          <a:xfrm>
            <a:off x="517573" y="466725"/>
            <a:ext cx="10516411" cy="6067424"/>
            <a:chOff x="517573" y="466725"/>
            <a:chExt cx="10516411" cy="606742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1107F1B-416A-4922-65DE-818D23EF9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573" y="466725"/>
              <a:ext cx="10461135" cy="592455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FA4DB29-1D8F-A0BA-5197-26F73231EE1E}"/>
                </a:ext>
              </a:extLst>
            </p:cNvPr>
            <p:cNvSpPr/>
            <p:nvPr/>
          </p:nvSpPr>
          <p:spPr>
            <a:xfrm>
              <a:off x="9783682" y="4562474"/>
              <a:ext cx="1250302" cy="1971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54377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 </a:t>
            </a:r>
            <a:r>
              <a:rPr lang="ko-KR" altLang="en-US" dirty="0" err="1"/>
              <a:t>선택자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16C78D-A7FD-07F0-A3F6-C3C40B2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지정한 </a:t>
            </a:r>
            <a:r>
              <a:rPr lang="ko-KR" altLang="en-US" dirty="0">
                <a:solidFill>
                  <a:schemeClr val="accent2"/>
                </a:solidFill>
              </a:rPr>
              <a:t>특정 속성</a:t>
            </a:r>
            <a:r>
              <a:rPr lang="ko-KR" altLang="en-US" dirty="0"/>
              <a:t>을 가지고 있는 태그를 선택하는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종류</a:t>
            </a:r>
            <a:endParaRPr lang="en-US" altLang="ko-KR" dirty="0"/>
          </a:p>
          <a:p>
            <a:pPr lvl="1"/>
            <a:r>
              <a:rPr lang="ko-KR" altLang="en-US" dirty="0"/>
              <a:t>특정 속성만 지정</a:t>
            </a:r>
            <a:endParaRPr lang="en-US" altLang="ko-KR" dirty="0"/>
          </a:p>
          <a:p>
            <a:pPr lvl="1"/>
            <a:r>
              <a:rPr lang="ko-KR" altLang="en-US" dirty="0"/>
              <a:t>속성과 속성의 값을 지정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625073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1859084-008C-3034-A8E3-F2FB3E1C7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69" y="376710"/>
            <a:ext cx="8975382" cy="610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490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AAB28CE-6AF4-FFB0-F996-DCED6BC53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416" y="461962"/>
            <a:ext cx="10006217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396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F3A3E8-8890-C87F-1BF8-AF076DFFF325}"/>
              </a:ext>
            </a:extLst>
          </p:cNvPr>
          <p:cNvSpPr txBox="1"/>
          <p:nvPr/>
        </p:nvSpPr>
        <p:spPr>
          <a:xfrm>
            <a:off x="0" y="881460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스타일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상속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7110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2E65E4-2A93-FAB9-F38B-A70B6A35F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025" y="845578"/>
            <a:ext cx="6739950" cy="51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36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30E1A3F-C33C-C6F0-A22D-77017654E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57" y="411174"/>
            <a:ext cx="9261282" cy="603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237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F3A3E8-8890-C87F-1BF8-AF076DFFF325}"/>
              </a:ext>
            </a:extLst>
          </p:cNvPr>
          <p:cNvSpPr txBox="1"/>
          <p:nvPr/>
        </p:nvSpPr>
        <p:spPr>
          <a:xfrm>
            <a:off x="0" y="881460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선택자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우선순위</a:t>
            </a:r>
          </a:p>
        </p:txBody>
      </p:sp>
    </p:spTree>
    <p:extLst>
      <p:ext uri="{BB962C8B-B14F-4D97-AF65-F5344CB8AC3E}">
        <p14:creationId xmlns:p14="http://schemas.microsoft.com/office/powerpoint/2010/main" val="36182159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F051F7E-6C41-8C69-592B-3C1E21D19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672340"/>
            <a:ext cx="10696575" cy="551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7977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31C3614-17A8-C757-8D97-03450590E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633867"/>
            <a:ext cx="10779517" cy="559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982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3519EDE1-7849-9E4C-0736-65DE63D8A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812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의 속성</a:t>
            </a:r>
          </a:p>
        </p:txBody>
      </p:sp>
    </p:spTree>
    <p:extLst>
      <p:ext uri="{BB962C8B-B14F-4D97-AF65-F5344CB8AC3E}">
        <p14:creationId xmlns:p14="http://schemas.microsoft.com/office/powerpoint/2010/main" val="3665915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6F83C3-31B6-EE6D-AB37-11C9554C1BF1}"/>
              </a:ext>
            </a:extLst>
          </p:cNvPr>
          <p:cNvSpPr txBox="1"/>
          <p:nvPr/>
        </p:nvSpPr>
        <p:spPr>
          <a:xfrm>
            <a:off x="0" y="74824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목적이 </a:t>
            </a: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뭐죠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?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44450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조지훈 루돌프 사슴코는 이뻐~~ : 네이버 블로그">
            <a:extLst>
              <a:ext uri="{FF2B5EF4-FFF2-40B4-BE49-F238E27FC236}">
                <a16:creationId xmlns:a16="http://schemas.microsoft.com/office/drawing/2014/main" id="{7F406CB1-7385-E5D5-C58A-809E9EEBD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957" y="1202531"/>
            <a:ext cx="8302086" cy="44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055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730EBF2-64C4-0E4C-89E3-43B94479E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904" y="285750"/>
            <a:ext cx="3326191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75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6FC7B1A-43B1-100A-D05E-08438A1E7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0"/>
            <a:ext cx="3326191" cy="62865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8F3A27E-1E0A-CD72-DEDF-41A158FAB5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864" t="26567" b="18651"/>
          <a:stretch/>
        </p:blipFill>
        <p:spPr>
          <a:xfrm>
            <a:off x="5149049" y="1944210"/>
            <a:ext cx="5036351" cy="347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17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DBD4662-5B9D-0CEF-C42C-532E08B60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97" y="260863"/>
            <a:ext cx="9660003" cy="633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257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794BE83-ECC7-4C63-6FD0-84E6B8DA1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21" y="366639"/>
            <a:ext cx="9045032" cy="612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646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AC39768-4606-9674-807D-74A14844E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50" y="265112"/>
            <a:ext cx="10019530" cy="632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862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681A9D-8A1A-4E64-B1C2-63DE3730B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53" y="286220"/>
            <a:ext cx="9277747" cy="628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104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6CACA8C-ABF8-EE70-0780-E3ADD9D2B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25" y="294196"/>
            <a:ext cx="9586475" cy="626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211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F99AACD-1000-F56E-1A67-BE595A703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37" y="348569"/>
            <a:ext cx="10339363" cy="616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325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D6DD878-5E84-98B6-592D-CABC76524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07" y="415106"/>
            <a:ext cx="9220093" cy="602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970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EF9A12A-9654-9CEB-C56E-CC1976E8C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47" y="506764"/>
            <a:ext cx="8409721" cy="584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95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A50716-0F18-E6C4-B7BA-6BE54CA14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19" y="385819"/>
            <a:ext cx="9337181" cy="608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69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85BE3F7-29EB-167B-7444-8B242FBB8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19" y="352425"/>
            <a:ext cx="10209815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2570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DCAB6E2-5E69-EC3F-418D-620CD8816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75" y="398279"/>
            <a:ext cx="9620926" cy="606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120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90545F-6AAD-4E20-604F-02409D9C4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55" y="439156"/>
            <a:ext cx="9825145" cy="597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27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8A1355-E6CE-15FE-C4E8-F19021340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79" y="298923"/>
            <a:ext cx="9710579" cy="626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27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8D2F8F0-4A8B-D74E-47FC-FE46FD190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53" y="352791"/>
            <a:ext cx="10529347" cy="615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322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박스 모델</a:t>
            </a:r>
          </a:p>
        </p:txBody>
      </p:sp>
    </p:spTree>
    <p:extLst>
      <p:ext uri="{BB962C8B-B14F-4D97-AF65-F5344CB8AC3E}">
        <p14:creationId xmlns:p14="http://schemas.microsoft.com/office/powerpoint/2010/main" val="37998212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A76D8D2-B964-1537-1028-14BDCF4CE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986" y="1454756"/>
            <a:ext cx="8210027" cy="394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0181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Inline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요소</a:t>
            </a:r>
          </a:p>
        </p:txBody>
      </p:sp>
    </p:spTree>
    <p:extLst>
      <p:ext uri="{BB962C8B-B14F-4D97-AF65-F5344CB8AC3E}">
        <p14:creationId xmlns:p14="http://schemas.microsoft.com/office/powerpoint/2010/main" val="36530611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23BB2B-95AB-4034-9B6E-BB4741084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777062"/>
            <a:ext cx="9982200" cy="530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146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36A8489-2F5D-F269-ABEC-EF5AF76EF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720925"/>
            <a:ext cx="10731500" cy="541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142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500EAF6-236B-B08C-F62B-49A2DBD56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06016"/>
            <a:ext cx="10007600" cy="544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985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61B5CC47-558F-22A3-3F7C-BB196C2C1162}"/>
              </a:ext>
            </a:extLst>
          </p:cNvPr>
          <p:cNvGrpSpPr/>
          <p:nvPr/>
        </p:nvGrpSpPr>
        <p:grpSpPr>
          <a:xfrm>
            <a:off x="292100" y="526474"/>
            <a:ext cx="10845800" cy="5805051"/>
            <a:chOff x="292100" y="526474"/>
            <a:chExt cx="10845800" cy="580505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1EB0FEA-F93E-37B8-D75F-2E84056D8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2100" y="526474"/>
              <a:ext cx="10845800" cy="5805051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0DE6058-9BA5-8A5A-01F0-7521CB6F3730}"/>
                </a:ext>
              </a:extLst>
            </p:cNvPr>
            <p:cNvSpPr/>
            <p:nvPr/>
          </p:nvSpPr>
          <p:spPr>
            <a:xfrm>
              <a:off x="9575800" y="4394200"/>
              <a:ext cx="1562100" cy="1937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38189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96FE23E-2F64-6D3D-E555-3EFF1C0D0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445558"/>
            <a:ext cx="11303000" cy="396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436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CBF5B9-2B6B-3217-4699-4861379D3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70" y="1132827"/>
            <a:ext cx="9426060" cy="459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05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8205F26-95D0-5086-8310-925723B6A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14" y="410547"/>
            <a:ext cx="9236276" cy="603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3515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Block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요소</a:t>
            </a:r>
          </a:p>
        </p:txBody>
      </p:sp>
    </p:spTree>
    <p:extLst>
      <p:ext uri="{BB962C8B-B14F-4D97-AF65-F5344CB8AC3E}">
        <p14:creationId xmlns:p14="http://schemas.microsoft.com/office/powerpoint/2010/main" val="7433489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1F9333F1-B0A4-FC6F-BC8F-53BF8F35610C}"/>
              </a:ext>
            </a:extLst>
          </p:cNvPr>
          <p:cNvGrpSpPr/>
          <p:nvPr/>
        </p:nvGrpSpPr>
        <p:grpSpPr>
          <a:xfrm>
            <a:off x="412750" y="987717"/>
            <a:ext cx="11779250" cy="5765508"/>
            <a:chOff x="412750" y="987717"/>
            <a:chExt cx="11779250" cy="576550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CC37586-8FBB-FE78-DA6D-EBFB6C12F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2750" y="987717"/>
              <a:ext cx="11366500" cy="5191341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8B9BBC5-1286-7D5A-3A96-FF46DB2308D9}"/>
                </a:ext>
              </a:extLst>
            </p:cNvPr>
            <p:cNvSpPr/>
            <p:nvPr/>
          </p:nvSpPr>
          <p:spPr>
            <a:xfrm>
              <a:off x="10096500" y="5346700"/>
              <a:ext cx="2095500" cy="14065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D4481BB-EEA2-EC2F-B077-23878AFC123F}"/>
                </a:ext>
              </a:extLst>
            </p:cNvPr>
            <p:cNvSpPr/>
            <p:nvPr/>
          </p:nvSpPr>
          <p:spPr>
            <a:xfrm>
              <a:off x="9982200" y="6019800"/>
              <a:ext cx="428625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70061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D9D159-59E4-4A2E-DE2E-F211DE652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715320"/>
            <a:ext cx="10668000" cy="542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6620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FD0C252-C45F-45CC-E2E8-DB3EEF0DB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42" y="424445"/>
            <a:ext cx="10264058" cy="61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708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C655C01-201C-BC66-A5D5-7DCB2C10A2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59"/>
          <a:stretch/>
        </p:blipFill>
        <p:spPr>
          <a:xfrm>
            <a:off x="460600" y="387350"/>
            <a:ext cx="99788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239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76177AE-07CE-88BD-E8A7-0A2FC2A30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405822"/>
            <a:ext cx="10185400" cy="404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79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>
            <a:extLst>
              <a:ext uri="{FF2B5EF4-FFF2-40B4-BE49-F238E27FC236}">
                <a16:creationId xmlns:a16="http://schemas.microsoft.com/office/drawing/2014/main" id="{0A5CCFA8-FC11-53D3-E12B-83F784280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/>
              <a:t>inline, block</a:t>
            </a:r>
            <a:endParaRPr lang="ko-KR" altLang="en-US" dirty="0"/>
          </a:p>
        </p:txBody>
      </p:sp>
      <p:pic>
        <p:nvPicPr>
          <p:cNvPr id="2050" name="Picture 2" descr="호에에엥 제가 넘모 좋아하는 팀장님 짤아닙니까 ~ - 인스티즈(instiz) 인티포털 카테고리">
            <a:extLst>
              <a:ext uri="{FF2B5EF4-FFF2-40B4-BE49-F238E27FC236}">
                <a16:creationId xmlns:a16="http://schemas.microsoft.com/office/drawing/2014/main" id="{1ED77BD8-CE24-884D-1CBE-BFC9C0C25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2406393"/>
            <a:ext cx="3086100" cy="375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핫클립] '쩍벌남' 옥스퍼드 사전에 등장…'쩍벌' 기준은? | 연합뉴스">
            <a:extLst>
              <a:ext uri="{FF2B5EF4-FFF2-40B4-BE49-F238E27FC236}">
                <a16:creationId xmlns:a16="http://schemas.microsoft.com/office/drawing/2014/main" id="{50FE47A1-3037-57BA-7D8E-393FB5562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75" y="2782886"/>
            <a:ext cx="5641625" cy="317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05A7CA-0916-D779-FAE2-C114F1CB5F07}"/>
              </a:ext>
            </a:extLst>
          </p:cNvPr>
          <p:cNvSpPr txBox="1"/>
          <p:nvPr/>
        </p:nvSpPr>
        <p:spPr>
          <a:xfrm>
            <a:off x="2059726" y="1731059"/>
            <a:ext cx="1455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inline</a:t>
            </a:r>
            <a:endParaRPr lang="ko-KR" altLang="en-US" sz="36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2DB8A0-88B6-55EB-B843-2F5197BD65F0}"/>
              </a:ext>
            </a:extLst>
          </p:cNvPr>
          <p:cNvSpPr txBox="1"/>
          <p:nvPr/>
        </p:nvSpPr>
        <p:spPr>
          <a:xfrm>
            <a:off x="7805063" y="1731058"/>
            <a:ext cx="1430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block</a:t>
            </a:r>
            <a:endParaRPr lang="ko-KR" altLang="en-US" sz="36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129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팬더곰탄생은 퓨전덕인가">
            <a:extLst>
              <a:ext uri="{FF2B5EF4-FFF2-40B4-BE49-F238E27FC236}">
                <a16:creationId xmlns:a16="http://schemas.microsoft.com/office/drawing/2014/main" id="{E903AF08-7493-5305-F49E-E87727DED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88" y="1543050"/>
            <a:ext cx="431482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018508B2-7CF3-BAB6-A8EE-47B00A8E9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/>
              <a:t>Inline-block?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43D5E12-CF09-09CA-09C2-C13C09027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5100" y="1328390"/>
            <a:ext cx="6526690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Block </a:t>
            </a:r>
            <a:r>
              <a:rPr lang="ko-KR" altLang="en-US" dirty="0"/>
              <a:t>요소가 수직으로만 쌓이는 문제점을 해결하고자 나온 개념</a:t>
            </a:r>
            <a:endParaRPr lang="en-US" altLang="ko-KR" dirty="0"/>
          </a:p>
          <a:p>
            <a:r>
              <a:rPr lang="ko-KR" altLang="en-US" dirty="0"/>
              <a:t>디자인이 중요시 되면서 가로로 블록을  나열 하는 경우가 많이 생겼는데 </a:t>
            </a:r>
            <a:r>
              <a:rPr lang="en-US" altLang="ko-KR" dirty="0"/>
              <a:t>span </a:t>
            </a:r>
            <a:r>
              <a:rPr lang="ko-KR" altLang="en-US" dirty="0"/>
              <a:t>태그는 </a:t>
            </a:r>
            <a:r>
              <a:rPr lang="en-US" altLang="ko-KR" dirty="0"/>
              <a:t>inline </a:t>
            </a:r>
            <a:r>
              <a:rPr lang="ko-KR" altLang="en-US" dirty="0"/>
              <a:t>요소라서 해당 구역을 꾸미기가 어려움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둘의 특징을 합쳐서 만든 </a:t>
            </a:r>
            <a:r>
              <a:rPr lang="en-US" altLang="ko-KR" dirty="0"/>
              <a:t>inline-block!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6135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DF2FBDE-4962-7C65-96D8-92E74AAA8510}"/>
              </a:ext>
            </a:extLst>
          </p:cNvPr>
          <p:cNvSpPr txBox="1"/>
          <p:nvPr/>
        </p:nvSpPr>
        <p:spPr>
          <a:xfrm>
            <a:off x="355600" y="364341"/>
            <a:ext cx="43307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2D18F0-C8AE-9B2E-E408-6B6ECA0CF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990" y="351996"/>
            <a:ext cx="6049219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480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>
            <a:extLst>
              <a:ext uri="{FF2B5EF4-FFF2-40B4-BE49-F238E27FC236}">
                <a16:creationId xmlns:a16="http://schemas.microsoft.com/office/drawing/2014/main" id="{0A5CCFA8-FC11-53D3-E12B-83F784280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/>
              <a:t>inline, block, inline-block</a:t>
            </a:r>
            <a:endParaRPr lang="ko-KR" altLang="en-US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F2AA225A-0B4F-0AAE-B7AE-9BE57D93186A}"/>
              </a:ext>
            </a:extLst>
          </p:cNvPr>
          <p:cNvGraphicFramePr>
            <a:graphicFrameLocks noGrp="1"/>
          </p:cNvGraphicFramePr>
          <p:nvPr/>
        </p:nvGraphicFramePr>
        <p:xfrm>
          <a:off x="717550" y="1462615"/>
          <a:ext cx="10636252" cy="5158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433">
                  <a:extLst>
                    <a:ext uri="{9D8B030D-6E8A-4147-A177-3AD203B41FA5}">
                      <a16:colId xmlns:a16="http://schemas.microsoft.com/office/drawing/2014/main" val="2146710937"/>
                    </a:ext>
                  </a:extLst>
                </a:gridCol>
                <a:gridCol w="2822693">
                  <a:extLst>
                    <a:ext uri="{9D8B030D-6E8A-4147-A177-3AD203B41FA5}">
                      <a16:colId xmlns:a16="http://schemas.microsoft.com/office/drawing/2014/main" val="2758268751"/>
                    </a:ext>
                  </a:extLst>
                </a:gridCol>
                <a:gridCol w="2659063">
                  <a:extLst>
                    <a:ext uri="{9D8B030D-6E8A-4147-A177-3AD203B41FA5}">
                      <a16:colId xmlns:a16="http://schemas.microsoft.com/office/drawing/2014/main" val="894510614"/>
                    </a:ext>
                  </a:extLst>
                </a:gridCol>
                <a:gridCol w="2659063">
                  <a:extLst>
                    <a:ext uri="{9D8B030D-6E8A-4147-A177-3AD203B41FA5}">
                      <a16:colId xmlns:a16="http://schemas.microsoft.com/office/drawing/2014/main" val="3473186483"/>
                    </a:ext>
                  </a:extLst>
                </a:gridCol>
              </a:tblGrid>
              <a:tr h="837571">
                <a:tc>
                  <a:txBody>
                    <a:bodyPr/>
                    <a:lstStyle/>
                    <a:p>
                      <a:pPr algn="ctr" latinLnBrk="1"/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inline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block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inline-block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1784389"/>
                  </a:ext>
                </a:extLst>
              </a:tr>
              <a:tr h="837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기본 넓이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컨텐츠 만큼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부모의 넓이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컨텐츠 만큼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1178131"/>
                  </a:ext>
                </a:extLst>
              </a:tr>
              <a:tr h="837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width, height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무시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적용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2846846"/>
                  </a:ext>
                </a:extLst>
              </a:tr>
              <a:tr h="837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 공간 차지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공유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독점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공유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3112535"/>
                  </a:ext>
                </a:extLst>
              </a:tr>
              <a:tr h="837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margin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전부</a:t>
                      </a:r>
                      <a:endParaRPr lang="en-US" altLang="ko-KR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600" dirty="0">
                          <a:solidFill>
                            <a:schemeClr val="accent2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*</a:t>
                      </a:r>
                      <a:r>
                        <a:rPr lang="ko-KR" altLang="en-US" sz="2600" dirty="0">
                          <a:solidFill>
                            <a:schemeClr val="accent2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상쇄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전부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4847096"/>
                  </a:ext>
                </a:extLst>
              </a:tr>
              <a:tr h="9245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padding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가로만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2600" dirty="0">
                          <a:solidFill>
                            <a:schemeClr val="accent2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*</a:t>
                      </a:r>
                      <a:r>
                        <a:rPr lang="ko-KR" altLang="en-US" sz="2600" dirty="0">
                          <a:solidFill>
                            <a:schemeClr val="accent2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세로는 배경색만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전부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전부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9911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1927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D02C7B-7AE5-554C-57E2-8B1EBCFE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1809524"/>
            <a:ext cx="8345065" cy="323895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D64C815-B935-1350-C7E8-C640CEB4ACB6}"/>
              </a:ext>
            </a:extLst>
          </p:cNvPr>
          <p:cNvSpPr/>
          <p:nvPr/>
        </p:nvSpPr>
        <p:spPr>
          <a:xfrm rot="16200000">
            <a:off x="3677621" y="4945225"/>
            <a:ext cx="1034337" cy="87707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04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02BB92-4AA8-6B5E-E754-997F00DF607D}"/>
              </a:ext>
            </a:extLst>
          </p:cNvPr>
          <p:cNvSpPr txBox="1"/>
          <p:nvPr/>
        </p:nvSpPr>
        <p:spPr>
          <a:xfrm>
            <a:off x="299884" y="292100"/>
            <a:ext cx="4005416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6826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C57A978-C9BB-94C8-5B2C-BBA2B8D67282}"/>
              </a:ext>
            </a:extLst>
          </p:cNvPr>
          <p:cNvSpPr txBox="1"/>
          <p:nvPr/>
        </p:nvSpPr>
        <p:spPr>
          <a:xfrm>
            <a:off x="203200" y="197346"/>
            <a:ext cx="9779000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span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span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span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span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span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span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HTML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컨텐츠 사이에 들어있는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span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/&gt;&lt;</a:t>
            </a:r>
            <a:r>
              <a:rPr lang="en-US" altLang="ko-KR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 안에 들어있는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span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span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 안에 들어있는</a:t>
            </a:r>
          </a:p>
          <a:p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요소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ko-KR" alt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146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>
            <a:extLst>
              <a:ext uri="{FF2B5EF4-FFF2-40B4-BE49-F238E27FC236}">
                <a16:creationId xmlns:a16="http://schemas.microsoft.com/office/drawing/2014/main" id="{0A5CCFA8-FC11-53D3-E12B-83F784280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/>
              <a:t>inline, block, inline-block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07BD73-983A-49DB-FE10-B0015CC79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66" y="1395488"/>
            <a:ext cx="5972934" cy="500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7490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>
            <a:extLst>
              <a:ext uri="{FF2B5EF4-FFF2-40B4-BE49-F238E27FC236}">
                <a16:creationId xmlns:a16="http://schemas.microsoft.com/office/drawing/2014/main" id="{0A5CCFA8-FC11-53D3-E12B-83F784280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/>
              <a:t>inline, block, inline-block</a:t>
            </a:r>
            <a:endParaRPr lang="ko-KR" altLang="en-US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F2AA225A-0B4F-0AAE-B7AE-9BE57D93186A}"/>
              </a:ext>
            </a:extLst>
          </p:cNvPr>
          <p:cNvGraphicFramePr>
            <a:graphicFrameLocks noGrp="1"/>
          </p:cNvGraphicFramePr>
          <p:nvPr/>
        </p:nvGraphicFramePr>
        <p:xfrm>
          <a:off x="717550" y="1462615"/>
          <a:ext cx="10636252" cy="5158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433">
                  <a:extLst>
                    <a:ext uri="{9D8B030D-6E8A-4147-A177-3AD203B41FA5}">
                      <a16:colId xmlns:a16="http://schemas.microsoft.com/office/drawing/2014/main" val="2146710937"/>
                    </a:ext>
                  </a:extLst>
                </a:gridCol>
                <a:gridCol w="2822693">
                  <a:extLst>
                    <a:ext uri="{9D8B030D-6E8A-4147-A177-3AD203B41FA5}">
                      <a16:colId xmlns:a16="http://schemas.microsoft.com/office/drawing/2014/main" val="2758268751"/>
                    </a:ext>
                  </a:extLst>
                </a:gridCol>
                <a:gridCol w="2659063">
                  <a:extLst>
                    <a:ext uri="{9D8B030D-6E8A-4147-A177-3AD203B41FA5}">
                      <a16:colId xmlns:a16="http://schemas.microsoft.com/office/drawing/2014/main" val="894510614"/>
                    </a:ext>
                  </a:extLst>
                </a:gridCol>
                <a:gridCol w="2659063">
                  <a:extLst>
                    <a:ext uri="{9D8B030D-6E8A-4147-A177-3AD203B41FA5}">
                      <a16:colId xmlns:a16="http://schemas.microsoft.com/office/drawing/2014/main" val="3473186483"/>
                    </a:ext>
                  </a:extLst>
                </a:gridCol>
              </a:tblGrid>
              <a:tr h="837571">
                <a:tc>
                  <a:txBody>
                    <a:bodyPr/>
                    <a:lstStyle/>
                    <a:p>
                      <a:pPr algn="ctr" latinLnBrk="1"/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inline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block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inline-block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1784389"/>
                  </a:ext>
                </a:extLst>
              </a:tr>
              <a:tr h="837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기본 넓이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컨텐츠 만큼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부모의 넓이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컨텐츠 만큼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1178131"/>
                  </a:ext>
                </a:extLst>
              </a:tr>
              <a:tr h="837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width, height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무시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적용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2846846"/>
                  </a:ext>
                </a:extLst>
              </a:tr>
              <a:tr h="837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 공간 차지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공유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독점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공유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3112535"/>
                  </a:ext>
                </a:extLst>
              </a:tr>
              <a:tr h="837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margin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전부</a:t>
                      </a:r>
                      <a:endParaRPr lang="en-US" altLang="ko-KR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600" dirty="0">
                          <a:solidFill>
                            <a:schemeClr val="accent2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*</a:t>
                      </a:r>
                      <a:r>
                        <a:rPr lang="ko-KR" altLang="en-US" sz="2600" dirty="0">
                          <a:solidFill>
                            <a:schemeClr val="accent2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상쇄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전부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4847096"/>
                  </a:ext>
                </a:extLst>
              </a:tr>
              <a:tr h="9245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padding</a:t>
                      </a:r>
                      <a:endParaRPr lang="ko-KR" altLang="en-US" sz="2600" dirty="0">
                        <a:latin typeface="강한공군체 Medium" panose="020B0600000101010101" pitchFamily="50" charset="-127"/>
                        <a:ea typeface="강한공군체 Medium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가로만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2600" dirty="0">
                          <a:solidFill>
                            <a:schemeClr val="accent2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*</a:t>
                      </a:r>
                      <a:r>
                        <a:rPr lang="ko-KR" altLang="en-US" sz="2600" dirty="0">
                          <a:solidFill>
                            <a:schemeClr val="accent2"/>
                          </a:solidFill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세로는 배경색만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전부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가로</a:t>
                      </a:r>
                      <a:r>
                        <a:rPr lang="en-US" altLang="ko-KR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, </a:t>
                      </a:r>
                      <a:r>
                        <a:rPr lang="ko-KR" altLang="en-US" sz="2600" dirty="0">
                          <a:latin typeface="강한공군체 Medium" panose="020B0600000101010101" pitchFamily="50" charset="-127"/>
                          <a:ea typeface="강한공군체 Medium" panose="020B0600000101010101" pitchFamily="50" charset="-127"/>
                        </a:rPr>
                        <a:t>세로 전부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9911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41365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>
            <a:extLst>
              <a:ext uri="{FF2B5EF4-FFF2-40B4-BE49-F238E27FC236}">
                <a16:creationId xmlns:a16="http://schemas.microsoft.com/office/drawing/2014/main" id="{56569726-5567-7C02-746B-DB35B6ED5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inline padding,</a:t>
            </a:r>
            <a:r>
              <a:rPr lang="en-US" altLang="ko-KR" dirty="0"/>
              <a:t> </a:t>
            </a:r>
            <a:r>
              <a:rPr lang="ko-KR" altLang="en-US" dirty="0"/>
              <a:t>세로는 배경색만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A16FB1-AB58-C33A-6B81-2323710FA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599" y="1355726"/>
            <a:ext cx="4782217" cy="46774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B587AD-133F-CFAC-D057-FBDE1200C0A8}"/>
              </a:ext>
            </a:extLst>
          </p:cNvPr>
          <p:cNvSpPr txBox="1"/>
          <p:nvPr/>
        </p:nvSpPr>
        <p:spPr>
          <a:xfrm>
            <a:off x="523783" y="1355726"/>
            <a:ext cx="4010117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1947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927FC9C-A9FF-568D-7C39-D6AB3E2BF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094" y="7050739"/>
            <a:ext cx="10169811" cy="33505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7E6E59A-36B3-2332-B889-3B83E8827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70" y="1662644"/>
            <a:ext cx="10983858" cy="30293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C137385-33AE-4E20-88EF-B8F28072E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71" y="1687811"/>
            <a:ext cx="10983858" cy="302937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53BBCFA-2532-BF1A-CAED-E7AC399BB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3752" y="3328640"/>
            <a:ext cx="5382376" cy="3086531"/>
          </a:xfrm>
          <a:prstGeom prst="rect">
            <a:avLst/>
          </a:prstGeom>
        </p:spPr>
      </p:pic>
      <p:sp>
        <p:nvSpPr>
          <p:cNvPr id="11" name="제목 4">
            <a:extLst>
              <a:ext uri="{FF2B5EF4-FFF2-40B4-BE49-F238E27FC236}">
                <a16:creationId xmlns:a16="http://schemas.microsoft.com/office/drawing/2014/main" id="{493592AC-BAEA-6651-4CD5-7EB17207F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block margin,</a:t>
            </a:r>
            <a:r>
              <a:rPr lang="en-US" altLang="ko-KR" dirty="0"/>
              <a:t> </a:t>
            </a:r>
            <a:r>
              <a:rPr lang="ko-KR" altLang="en-US" dirty="0"/>
              <a:t>세로 상쇄</a:t>
            </a:r>
            <a:r>
              <a:rPr lang="en-US" altLang="ko-KR" dirty="0"/>
              <a:t>!?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64764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4">
            <a:extLst>
              <a:ext uri="{FF2B5EF4-FFF2-40B4-BE49-F238E27FC236}">
                <a16:creationId xmlns:a16="http://schemas.microsoft.com/office/drawing/2014/main" id="{493592AC-BAEA-6651-4CD5-7EB17207F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block margin,</a:t>
            </a:r>
            <a:r>
              <a:rPr lang="en-US" altLang="ko-KR" dirty="0"/>
              <a:t> </a:t>
            </a:r>
            <a:r>
              <a:rPr lang="ko-KR" altLang="en-US" dirty="0"/>
              <a:t>세로 상쇄</a:t>
            </a:r>
            <a:r>
              <a:rPr lang="en-US" altLang="ko-KR" dirty="0"/>
              <a:t>!?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26CA7D-5611-92B2-CCB2-7FFF7D3901F3}"/>
              </a:ext>
            </a:extLst>
          </p:cNvPr>
          <p:cNvSpPr txBox="1"/>
          <p:nvPr/>
        </p:nvSpPr>
        <p:spPr>
          <a:xfrm>
            <a:off x="523783" y="1325563"/>
            <a:ext cx="4480017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70B3BB-23A0-86BC-004A-2793332BB423}"/>
              </a:ext>
            </a:extLst>
          </p:cNvPr>
          <p:cNvSpPr txBox="1"/>
          <p:nvPr/>
        </p:nvSpPr>
        <p:spPr>
          <a:xfrm>
            <a:off x="5270500" y="1325563"/>
            <a:ext cx="5334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세로 상쇄 테스트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세로 상쇄 테스트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세로 상쇄 테스트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세로 상쇄 테스트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3763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Width, Height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17502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D99AF6C-D169-7992-EEEE-8D366C032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3875"/>
            <a:ext cx="12192000" cy="427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503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크기 단위</a:t>
            </a:r>
          </a:p>
        </p:txBody>
      </p:sp>
    </p:spTree>
    <p:extLst>
      <p:ext uri="{BB962C8B-B14F-4D97-AF65-F5344CB8AC3E}">
        <p14:creationId xmlns:p14="http://schemas.microsoft.com/office/powerpoint/2010/main" val="1603228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B74D99CE-77F8-2744-6AC2-DAB52651E98B}"/>
              </a:ext>
            </a:extLst>
          </p:cNvPr>
          <p:cNvGrpSpPr/>
          <p:nvPr/>
        </p:nvGrpSpPr>
        <p:grpSpPr>
          <a:xfrm>
            <a:off x="431133" y="533517"/>
            <a:ext cx="9897855" cy="5857951"/>
            <a:chOff x="431133" y="533517"/>
            <a:chExt cx="9897855" cy="585795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9787644-7C53-7A51-BCE9-EAF173069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1133" y="533517"/>
              <a:ext cx="9897855" cy="579096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73178B0-6D82-CA20-DA89-E60228E68875}"/>
                </a:ext>
              </a:extLst>
            </p:cNvPr>
            <p:cNvSpPr/>
            <p:nvPr/>
          </p:nvSpPr>
          <p:spPr>
            <a:xfrm>
              <a:off x="9274629" y="4385387"/>
              <a:ext cx="1054359" cy="2006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134928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81EAC36-3EA3-CBB2-7AB8-0B988D2BF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281" y="514489"/>
            <a:ext cx="6171437" cy="582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027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5F0693-452C-5B8C-5778-62C09201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Calc()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4C20D1C-060F-1FB5-D306-322CC4A72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501629"/>
            <a:ext cx="10830017" cy="52010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사용자가 원하는 크기 값을 계산하여 적용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Ex</a:t>
            </a:r>
          </a:p>
          <a:p>
            <a:pPr lvl="1"/>
            <a:r>
              <a:rPr lang="en-US" altLang="ko-KR" dirty="0"/>
              <a:t>Calc(100vh – 20vw)</a:t>
            </a:r>
          </a:p>
          <a:p>
            <a:pPr lvl="1"/>
            <a:r>
              <a:rPr lang="en-US" altLang="ko-KR" dirty="0"/>
              <a:t>Calc(1920px – 10vw)</a:t>
            </a:r>
          </a:p>
        </p:txBody>
      </p:sp>
    </p:spTree>
    <p:extLst>
      <p:ext uri="{BB962C8B-B14F-4D97-AF65-F5344CB8AC3E}">
        <p14:creationId xmlns:p14="http://schemas.microsoft.com/office/powerpoint/2010/main" val="27439951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5F0693-452C-5B8C-5778-62C09201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line-height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4C20D1C-060F-1FB5-D306-322CC4A72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501629"/>
            <a:ext cx="10830017" cy="52010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영역 요소 내부 컨텐츠 </a:t>
            </a:r>
            <a:r>
              <a:rPr lang="ko-KR" altLang="en-US" dirty="0">
                <a:solidFill>
                  <a:schemeClr val="accent2"/>
                </a:solidFill>
              </a:rPr>
              <a:t>글자의 줄 높이</a:t>
            </a:r>
            <a:endParaRPr lang="en-US" altLang="ko-KR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/>
              <a:t>Box model</a:t>
            </a:r>
            <a:r>
              <a:rPr lang="ko-KR" altLang="en-US" dirty="0"/>
              <a:t>의 크기 단위 적용 가능</a:t>
            </a:r>
            <a:r>
              <a:rPr lang="en-US" altLang="ko-KR" dirty="0"/>
              <a:t>(font</a:t>
            </a:r>
            <a:r>
              <a:rPr lang="ko-KR" altLang="en-US" dirty="0"/>
              <a:t> 에도 적용 가능</a:t>
            </a:r>
            <a:r>
              <a:rPr lang="en-US" altLang="ko-KR" dirty="0"/>
              <a:t>!)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컨텐츠가 </a:t>
            </a:r>
            <a:r>
              <a:rPr lang="en-US" altLang="ko-KR" dirty="0"/>
              <a:t>1</a:t>
            </a:r>
            <a:r>
              <a:rPr lang="ko-KR" altLang="en-US" dirty="0"/>
              <a:t>줄인 경우 </a:t>
            </a:r>
            <a:r>
              <a:rPr lang="en-US" altLang="ko-KR" dirty="0"/>
              <a:t>box height </a:t>
            </a:r>
            <a:r>
              <a:rPr lang="ko-KR" altLang="en-US" dirty="0"/>
              <a:t>와 </a:t>
            </a:r>
            <a:r>
              <a:rPr lang="en-US" altLang="ko-KR" dirty="0"/>
              <a:t>line height </a:t>
            </a:r>
            <a:r>
              <a:rPr lang="ko-KR" altLang="en-US" dirty="0"/>
              <a:t>를 동일하게 하면 세로 중앙 정렬 효과</a:t>
            </a:r>
            <a:r>
              <a:rPr lang="en-US" altLang="ko-KR" dirty="0"/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371F2F-3F14-8DE6-34C2-2DD54CB2E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496" y="3875816"/>
            <a:ext cx="6304856" cy="229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13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1D404EB-C3F6-4191-EB8D-3A530ED4F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82" y="1062492"/>
            <a:ext cx="10429592" cy="473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861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793D24-F9B5-68B2-D2F9-88A5C05B4A79}"/>
              </a:ext>
            </a:extLst>
          </p:cNvPr>
          <p:cNvSpPr txBox="1"/>
          <p:nvPr/>
        </p:nvSpPr>
        <p:spPr>
          <a:xfrm>
            <a:off x="444500" y="475040"/>
            <a:ext cx="42291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6809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6349070-3B05-B1AB-0BF8-C93D161C2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63" y="1005258"/>
            <a:ext cx="10842473" cy="484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568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793D24-F9B5-68B2-D2F9-88A5C05B4A79}"/>
              </a:ext>
            </a:extLst>
          </p:cNvPr>
          <p:cNvSpPr txBox="1"/>
          <p:nvPr/>
        </p:nvSpPr>
        <p:spPr>
          <a:xfrm>
            <a:off x="444500" y="475040"/>
            <a:ext cx="42291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min-width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842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크기 요소 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div </a:t>
            </a:r>
            <a:r>
              <a:rPr lang="ko-KR" altLang="en-US" dirty="0"/>
              <a:t>를 현재 화면 넓이의 </a:t>
            </a:r>
            <a:r>
              <a:rPr lang="en-US" altLang="ko-KR" dirty="0"/>
              <a:t>1/5 + </a:t>
            </a:r>
            <a:r>
              <a:rPr lang="ko-KR" altLang="en-US" dirty="0"/>
              <a:t>화면 높이의 </a:t>
            </a:r>
            <a:r>
              <a:rPr lang="en-US" altLang="ko-KR" dirty="0"/>
              <a:t>1/5 </a:t>
            </a:r>
            <a:r>
              <a:rPr lang="ko-KR" altLang="en-US" dirty="0"/>
              <a:t>인 정사각형으로 만들기</a:t>
            </a:r>
            <a:r>
              <a:rPr lang="en-US" altLang="ko-KR" dirty="0"/>
              <a:t>, </a:t>
            </a:r>
            <a:r>
              <a:rPr lang="ko-KR" altLang="en-US" dirty="0"/>
              <a:t>배경색은 예쁘게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정사각형은 화면 크기에 따라 변화하지만 한 변의 최대 길이가 </a:t>
            </a:r>
            <a:r>
              <a:rPr lang="en-US" altLang="ko-KR" dirty="0"/>
              <a:t>500px </a:t>
            </a:r>
            <a:r>
              <a:rPr lang="ko-KR" altLang="en-US" dirty="0"/>
              <a:t>이상이 될 수 없도록 설정하기</a:t>
            </a:r>
            <a:endParaRPr lang="en-US" altLang="ko-KR" dirty="0"/>
          </a:p>
          <a:p>
            <a:r>
              <a:rPr lang="ko-KR" altLang="en-US" dirty="0"/>
              <a:t>정사각형은 화면 크기에 따라 변화하지만 한 변의 최소 길이가 </a:t>
            </a:r>
            <a:r>
              <a:rPr lang="en-US" altLang="ko-KR" dirty="0"/>
              <a:t>300px </a:t>
            </a:r>
            <a:r>
              <a:rPr lang="ko-KR" altLang="en-US" dirty="0"/>
              <a:t>이하가 될 수 없도록 설정하기</a:t>
            </a:r>
            <a:endParaRPr lang="en-US" altLang="ko-KR" dirty="0"/>
          </a:p>
          <a:p>
            <a:r>
              <a:rPr lang="en-US" altLang="ko-KR" dirty="0"/>
              <a:t>div </a:t>
            </a:r>
            <a:r>
              <a:rPr lang="ko-KR" altLang="en-US" dirty="0"/>
              <a:t>안에는 </a:t>
            </a:r>
            <a:r>
              <a:rPr lang="en-US" altLang="ko-KR" dirty="0"/>
              <a:t>KDT </a:t>
            </a:r>
            <a:r>
              <a:rPr lang="ko-KR" altLang="en-US" dirty="0"/>
              <a:t>라는 컨텐츠를 삽입하고 세로 중앙 정렬 하기</a:t>
            </a:r>
          </a:p>
        </p:txBody>
      </p:sp>
    </p:spTree>
    <p:extLst>
      <p:ext uri="{BB962C8B-B14F-4D97-AF65-F5344CB8AC3E}">
        <p14:creationId xmlns:p14="http://schemas.microsoft.com/office/powerpoint/2010/main" val="15377936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Margin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63769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D29A9E1-F307-4950-D167-5899E2837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05" y="1221459"/>
            <a:ext cx="10857390" cy="486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93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3BBD7B-7058-4293-3D39-D2BB1E326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81" y="335902"/>
            <a:ext cx="9425963" cy="618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8542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7D8F700-3645-3CB2-C54E-BFCC3A3EC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28" y="585783"/>
            <a:ext cx="10591060" cy="568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4921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768D6A3-AB6E-0243-1676-B9DBD0314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48" y="611962"/>
            <a:ext cx="10244831" cy="563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7693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F998E75-2819-198D-F9C3-35C130760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07" y="280209"/>
            <a:ext cx="10744669" cy="621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358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516E48-CB9A-FAAD-8588-C769510F4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59" y="339571"/>
            <a:ext cx="10795681" cy="617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69119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AD06CF-8A14-7CCE-610A-402A33343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64" y="237477"/>
            <a:ext cx="9174408" cy="638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96498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C7DC22-F266-449A-7122-BD90FBB64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91" y="1564209"/>
            <a:ext cx="8258940" cy="3729581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9FCFFC94-986B-838E-DA44-3B590D63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Margin, </a:t>
            </a:r>
            <a:r>
              <a:rPr lang="ko-KR" altLang="en-US" dirty="0"/>
              <a:t>단축 속성 정리</a:t>
            </a:r>
          </a:p>
        </p:txBody>
      </p:sp>
    </p:spTree>
    <p:extLst>
      <p:ext uri="{BB962C8B-B14F-4D97-AF65-F5344CB8AC3E}">
        <p14:creationId xmlns:p14="http://schemas.microsoft.com/office/powerpoint/2010/main" val="13511838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219122-5EA4-5B01-7FA7-8161DE900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906" y="1420115"/>
            <a:ext cx="7544187" cy="4611176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3A024CD7-521C-35D0-3DBF-99B24AC0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Margin, </a:t>
            </a:r>
            <a:r>
              <a:rPr lang="ko-KR" altLang="en-US" dirty="0"/>
              <a:t>개별 속성 정리</a:t>
            </a:r>
          </a:p>
        </p:txBody>
      </p:sp>
    </p:spTree>
    <p:extLst>
      <p:ext uri="{BB962C8B-B14F-4D97-AF65-F5344CB8AC3E}">
        <p14:creationId xmlns:p14="http://schemas.microsoft.com/office/powerpoint/2010/main" val="22379234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0051F6-E61D-38E4-7A77-3D79321AC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margin</a:t>
            </a:r>
            <a:r>
              <a:rPr lang="ko-KR" altLang="en-US" dirty="0"/>
              <a:t>은 크게 남기는 쪽으로 기운다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DFBA02A-A1CF-7096-0DAE-D9A1B8868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4" y="1420427"/>
            <a:ext cx="5833474" cy="176914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두 블록 요소의 </a:t>
            </a:r>
            <a:r>
              <a:rPr lang="en-US" altLang="ko-KR" dirty="0"/>
              <a:t>margin </a:t>
            </a:r>
            <a:r>
              <a:rPr lang="ko-KR" altLang="en-US" dirty="0"/>
              <a:t>이 겹칠   경우 </a:t>
            </a:r>
            <a:r>
              <a:rPr lang="en-US" altLang="ko-KR" dirty="0"/>
              <a:t>margin</a:t>
            </a:r>
            <a:r>
              <a:rPr lang="ko-KR" altLang="en-US" dirty="0"/>
              <a:t>의 값이 큰 쪽만 반영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F724FD-482F-9709-32C9-511810EB4122}"/>
              </a:ext>
            </a:extLst>
          </p:cNvPr>
          <p:cNvSpPr txBox="1"/>
          <p:nvPr/>
        </p:nvSpPr>
        <p:spPr>
          <a:xfrm>
            <a:off x="6584140" y="1659393"/>
            <a:ext cx="4345577" cy="43396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Inline &amp; Block &amp;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Inlineblock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.div1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hotpink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.div2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lawngreen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"div1"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"div2"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252AD7-01BA-8B04-3440-939F361E5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66" y="3004642"/>
            <a:ext cx="2339835" cy="354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410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margin </a:t>
            </a:r>
            <a:r>
              <a:rPr lang="ko-KR" altLang="en-US" dirty="0"/>
              <a:t>단축 속성 전부 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Div</a:t>
            </a:r>
            <a:r>
              <a:rPr lang="ko-KR" altLang="en-US" dirty="0"/>
              <a:t>를 </a:t>
            </a:r>
            <a:r>
              <a:rPr lang="en-US" altLang="ko-KR" dirty="0"/>
              <a:t>100px </a:t>
            </a:r>
            <a:r>
              <a:rPr lang="en-US" altLang="ko-KR" dirty="0" err="1"/>
              <a:t>100px</a:t>
            </a:r>
            <a:r>
              <a:rPr lang="en-US" altLang="ko-KR" dirty="0"/>
              <a:t> </a:t>
            </a:r>
            <a:r>
              <a:rPr lang="ko-KR" altLang="en-US" dirty="0"/>
              <a:t>로 만들기</a:t>
            </a:r>
            <a:r>
              <a:rPr lang="en-US" altLang="ko-KR" dirty="0"/>
              <a:t>, </a:t>
            </a:r>
            <a:r>
              <a:rPr lang="ko-KR" altLang="en-US" dirty="0"/>
              <a:t>배경은 예쁘게</a:t>
            </a:r>
            <a:r>
              <a:rPr lang="en-US" altLang="ko-KR" dirty="0"/>
              <a:t>! x 5</a:t>
            </a:r>
          </a:p>
          <a:p>
            <a:r>
              <a:rPr lang="ko-KR" altLang="en-US" dirty="0"/>
              <a:t>전체 </a:t>
            </a:r>
            <a:r>
              <a:rPr lang="en-US" altLang="ko-KR" dirty="0"/>
              <a:t>margin </a:t>
            </a:r>
            <a:r>
              <a:rPr lang="ko-KR" altLang="en-US" dirty="0"/>
              <a:t>을 </a:t>
            </a:r>
            <a:r>
              <a:rPr lang="en-US" altLang="ko-KR" dirty="0"/>
              <a:t>10px</a:t>
            </a:r>
          </a:p>
          <a:p>
            <a:r>
              <a:rPr lang="ko-KR" altLang="en-US" dirty="0"/>
              <a:t>상하 </a:t>
            </a:r>
            <a:r>
              <a:rPr lang="en-US" altLang="ko-KR" dirty="0"/>
              <a:t>20px, </a:t>
            </a:r>
            <a:r>
              <a:rPr lang="ko-KR" altLang="en-US" dirty="0"/>
              <a:t>좌우 </a:t>
            </a:r>
            <a:r>
              <a:rPr lang="en-US" altLang="ko-KR" dirty="0"/>
              <a:t>30px</a:t>
            </a:r>
          </a:p>
          <a:p>
            <a:r>
              <a:rPr lang="ko-KR" altLang="en-US" dirty="0"/>
              <a:t>상 </a:t>
            </a:r>
            <a:r>
              <a:rPr lang="en-US" altLang="ko-KR" dirty="0"/>
              <a:t>10px, </a:t>
            </a:r>
            <a:r>
              <a:rPr lang="ko-KR" altLang="en-US" dirty="0"/>
              <a:t>좌우 </a:t>
            </a:r>
            <a:r>
              <a:rPr lang="en-US" altLang="ko-KR" dirty="0"/>
              <a:t>50px, </a:t>
            </a:r>
            <a:r>
              <a:rPr lang="ko-KR" altLang="en-US" dirty="0"/>
              <a:t>하 </a:t>
            </a:r>
            <a:r>
              <a:rPr lang="en-US" altLang="ko-KR" dirty="0"/>
              <a:t>20px</a:t>
            </a:r>
          </a:p>
          <a:p>
            <a:r>
              <a:rPr lang="ko-KR" altLang="en-US" dirty="0"/>
              <a:t>상 </a:t>
            </a:r>
            <a:r>
              <a:rPr lang="en-US" altLang="ko-KR" dirty="0"/>
              <a:t>10px,</a:t>
            </a:r>
            <a:r>
              <a:rPr lang="ko-KR" altLang="en-US" dirty="0"/>
              <a:t> 우 </a:t>
            </a:r>
            <a:r>
              <a:rPr lang="en-US" altLang="ko-KR" dirty="0"/>
              <a:t>20px,</a:t>
            </a:r>
            <a:r>
              <a:rPr lang="ko-KR" altLang="en-US" dirty="0"/>
              <a:t> 하 </a:t>
            </a:r>
            <a:r>
              <a:rPr lang="en-US" altLang="ko-KR" dirty="0"/>
              <a:t>30px, </a:t>
            </a:r>
            <a:r>
              <a:rPr lang="ko-KR" altLang="en-US" dirty="0"/>
              <a:t>좌 </a:t>
            </a:r>
            <a:r>
              <a:rPr lang="en-US" altLang="ko-KR" dirty="0"/>
              <a:t>40px</a:t>
            </a:r>
          </a:p>
          <a:p>
            <a:r>
              <a:rPr lang="ko-KR" altLang="en-US" dirty="0"/>
              <a:t>상 </a:t>
            </a:r>
            <a:r>
              <a:rPr lang="en-US" altLang="ko-KR" dirty="0"/>
              <a:t>40px,</a:t>
            </a:r>
            <a:r>
              <a:rPr lang="ko-KR" altLang="en-US" dirty="0"/>
              <a:t> 우 </a:t>
            </a:r>
            <a:r>
              <a:rPr lang="en-US" altLang="ko-KR" dirty="0"/>
              <a:t>30px,</a:t>
            </a:r>
            <a:r>
              <a:rPr lang="ko-KR" altLang="en-US" dirty="0"/>
              <a:t> 하 </a:t>
            </a:r>
            <a:r>
              <a:rPr lang="en-US" altLang="ko-KR" dirty="0"/>
              <a:t>20px, </a:t>
            </a:r>
            <a:r>
              <a:rPr lang="ko-KR" altLang="en-US" dirty="0"/>
              <a:t>좌 </a:t>
            </a:r>
            <a:r>
              <a:rPr lang="en-US" altLang="ko-KR" dirty="0"/>
              <a:t>10px </a:t>
            </a:r>
            <a:r>
              <a:rPr lang="ko-KR" altLang="en-US" dirty="0"/>
              <a:t>을 개별 속성으로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650096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Padding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234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2566</TotalTime>
  <Words>1740</Words>
  <Application>Microsoft Office PowerPoint</Application>
  <PresentationFormat>와이드스크린</PresentationFormat>
  <Paragraphs>377</Paragraphs>
  <Slides>236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236</vt:i4>
      </vt:variant>
    </vt:vector>
  </HeadingPairs>
  <TitlesOfParts>
    <vt:vector size="244" baseType="lpstr">
      <vt:lpstr>맑은 고딕</vt:lpstr>
      <vt:lpstr>ROKAF SLAB SERIF MEDIUM</vt:lpstr>
      <vt:lpstr>Arial</vt:lpstr>
      <vt:lpstr>Mosk Bold 700</vt:lpstr>
      <vt:lpstr>Consolas</vt:lpstr>
      <vt:lpstr>강한공군체 Medium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속성 선택자!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inline, block</vt:lpstr>
      <vt:lpstr>Inline-block?</vt:lpstr>
      <vt:lpstr>PowerPoint 프레젠테이션</vt:lpstr>
      <vt:lpstr>inline, block, inline-block</vt:lpstr>
      <vt:lpstr>PowerPoint 프레젠테이션</vt:lpstr>
      <vt:lpstr>PowerPoint 프레젠테이션</vt:lpstr>
      <vt:lpstr>inline, block, inline-block</vt:lpstr>
      <vt:lpstr>inline, block, inline-block</vt:lpstr>
      <vt:lpstr>inline padding, 세로는 배경색만?</vt:lpstr>
      <vt:lpstr>block margin, 세로 상쇄!?</vt:lpstr>
      <vt:lpstr>block margin, 세로 상쇄!?</vt:lpstr>
      <vt:lpstr>PowerPoint 프레젠테이션</vt:lpstr>
      <vt:lpstr>PowerPoint 프레젠테이션</vt:lpstr>
      <vt:lpstr>PowerPoint 프레젠테이션</vt:lpstr>
      <vt:lpstr>PowerPoint 프레젠테이션</vt:lpstr>
      <vt:lpstr>Calc()</vt:lpstr>
      <vt:lpstr>line-height</vt:lpstr>
      <vt:lpstr>PowerPoint 프레젠테이션</vt:lpstr>
      <vt:lpstr>PowerPoint 프레젠테이션</vt:lpstr>
      <vt:lpstr>PowerPoint 프레젠테이션</vt:lpstr>
      <vt:lpstr>PowerPoint 프레젠테이션</vt:lpstr>
      <vt:lpstr>실습, 크기 요소 사용하기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Margin, 단축 속성 정리</vt:lpstr>
      <vt:lpstr>Margin, 개별 속성 정리</vt:lpstr>
      <vt:lpstr>margin은 크게 남기는 쪽으로 기운다?</vt:lpstr>
      <vt:lpstr>실습, margin 단축 속성 전부 사용하기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Padding, 단축 속성 정리</vt:lpstr>
      <vt:lpstr>Padding, 개별 속성 정리</vt:lpstr>
      <vt:lpstr>inline padding, 세로는 배경색만?</vt:lpstr>
      <vt:lpstr>실습, padding 단축 속성 전부 사용하기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Border-width, 단축 속성 정리</vt:lpstr>
      <vt:lpstr>PowerPoint 프레젠테이션</vt:lpstr>
      <vt:lpstr>Border-style, 단축 속성 정리</vt:lpstr>
      <vt:lpstr>PowerPoint 프레젠테이션</vt:lpstr>
      <vt:lpstr>Border-color, 단축 속성 정리</vt:lpstr>
      <vt:lpstr>PowerPoint 프레젠테이션</vt:lpstr>
      <vt:lpstr>PowerPoint 프레젠테이션</vt:lpstr>
      <vt:lpstr>PowerPoint 프레젠테이션</vt:lpstr>
      <vt:lpstr>실습, 테두리 그리기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실습, 크기 비교하기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실습, 오버 플로우 사용하기</vt:lpstr>
      <vt:lpstr>PowerPoint 프레젠테이션</vt:lpstr>
      <vt:lpstr>PowerPoint 프레젠테이션</vt:lpstr>
      <vt:lpstr>실습, Display: none</vt:lpstr>
      <vt:lpstr>PowerPoint 프레젠테이션</vt:lpstr>
      <vt:lpstr>PowerPoint 프레젠테이션</vt:lpstr>
      <vt:lpstr>PowerPoint 프레젠테이션</vt:lpstr>
      <vt:lpstr>PowerPoint 프레젠테이션</vt:lpstr>
      <vt:lpstr>요소를 숨기는 3가지 방법!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백그라운드 컬러 위에 이미지!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실습, 애벌레 만들기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191</cp:revision>
  <dcterms:created xsi:type="dcterms:W3CDTF">2022-05-29T13:34:07Z</dcterms:created>
  <dcterms:modified xsi:type="dcterms:W3CDTF">2023-01-30T22:44:30Z</dcterms:modified>
</cp:coreProperties>
</file>